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31"/>
  </p:notesMasterIdLst>
  <p:sldIdLst>
    <p:sldId id="694" r:id="rId4"/>
    <p:sldId id="976" r:id="rId5"/>
    <p:sldId id="961" r:id="rId6"/>
    <p:sldId id="977" r:id="rId7"/>
    <p:sldId id="978" r:id="rId8"/>
    <p:sldId id="1007" r:id="rId9"/>
    <p:sldId id="1008" r:id="rId10"/>
    <p:sldId id="1010" r:id="rId11"/>
    <p:sldId id="1009" r:id="rId12"/>
    <p:sldId id="1011" r:id="rId13"/>
    <p:sldId id="1012" r:id="rId14"/>
    <p:sldId id="1013" r:id="rId15"/>
    <p:sldId id="1014" r:id="rId16"/>
    <p:sldId id="1015" r:id="rId17"/>
    <p:sldId id="1016" r:id="rId18"/>
    <p:sldId id="1018" r:id="rId19"/>
    <p:sldId id="1020" r:id="rId20"/>
    <p:sldId id="1021" r:id="rId21"/>
    <p:sldId id="1022" r:id="rId22"/>
    <p:sldId id="1023" r:id="rId23"/>
    <p:sldId id="1024" r:id="rId24"/>
    <p:sldId id="1026" r:id="rId25"/>
    <p:sldId id="1025" r:id="rId26"/>
    <p:sldId id="1017" r:id="rId27"/>
    <p:sldId id="991" r:id="rId28"/>
    <p:sldId id="984" r:id="rId29"/>
    <p:sldId id="989" r:id="rId3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66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07" autoAdjust="0"/>
  </p:normalViewPr>
  <p:slideViewPr>
    <p:cSldViewPr snapToGrid="0" snapToObjects="1">
      <p:cViewPr varScale="1">
        <p:scale>
          <a:sx n="87" d="100"/>
          <a:sy n="87" d="100"/>
        </p:scale>
        <p:origin x="536" y="56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28487" y="6564879"/>
            <a:ext cx="1148926" cy="2480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17718" y="5863451"/>
            <a:ext cx="2219325" cy="781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AgMoJeEedI" TargetMode="External"/><Relationship Id="rId2" Type="http://schemas.openxmlformats.org/officeDocument/2006/relationships/hyperlink" Target="https://youtu.be/mXQOMGjwN-s" TargetMode="Externa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1. </a:t>
            </a:r>
            <a:r>
              <a:rPr lang="ko-KR" altLang="en-US" sz="2400" dirty="0" smtClean="0"/>
              <a:t>리눅스 개발환경 만들기 </a:t>
            </a:r>
            <a:endParaRPr lang="ko-KR" altLang="en-US" sz="2400" dirty="0"/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smtClean="0">
                <a:solidFill>
                  <a:schemeClr val="tx1"/>
                </a:solidFill>
              </a:rPr>
              <a:t>홍필두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리눅스</a:t>
            </a:r>
            <a:r>
              <a:rPr kumimoji="1" lang="ko-KR" altLang="en-US" dirty="0">
                <a:solidFill>
                  <a:schemeClr val="tx1"/>
                </a:solidFill>
              </a:rPr>
              <a:t> 기초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43525" y="3259723"/>
            <a:ext cx="3491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youtu.be/mXQOMGjwN-s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243525" y="2832818"/>
            <a:ext cx="3281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youtu.be/hAgMoJeEedI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955272" cy="358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리눅스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서버의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역할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윈도우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MacOS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PC OS</a:t>
            </a:r>
            <a:r>
              <a:rPr lang="ko-KR" altLang="en-US" dirty="0" smtClean="0"/>
              <a:t>의 역할도 </a:t>
            </a:r>
            <a:r>
              <a:rPr lang="ko-KR" altLang="en-US" dirty="0" err="1" smtClean="0"/>
              <a:t>담당할뻔</a:t>
            </a:r>
            <a:r>
              <a:rPr lang="en-US" altLang="ko-KR" dirty="0" smtClean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즉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Windows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기반의 </a:t>
            </a:r>
            <a:r>
              <a:rPr lang="ko-KR" altLang="en-US" dirty="0" err="1" smtClean="0"/>
              <a:t>데스크탑</a:t>
            </a:r>
            <a:r>
              <a:rPr lang="ko-KR" altLang="en-US" dirty="0" smtClean="0"/>
              <a:t> 형식에 대한 노력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안드로이드의 탄생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리눅스 </a:t>
            </a:r>
            <a:r>
              <a:rPr lang="ko-KR" altLang="en-US" dirty="0" err="1" smtClean="0"/>
              <a:t>데스크탑이</a:t>
            </a:r>
            <a:r>
              <a:rPr lang="ko-KR" altLang="en-US" dirty="0" smtClean="0"/>
              <a:t> 진화한 모바일 버전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많은 리눅스 메이커가 존재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명령어들은 대부분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시장강자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Ubuntu (70~80%), </a:t>
            </a:r>
            <a:r>
              <a:rPr lang="ko-KR" altLang="en-US" dirty="0" smtClean="0"/>
              <a:t>또다른 강자 </a:t>
            </a:r>
            <a:r>
              <a:rPr lang="en-US" altLang="ko-KR" dirty="0" err="1" smtClean="0"/>
              <a:t>centOS</a:t>
            </a:r>
            <a:r>
              <a:rPr lang="en-US" altLang="ko-KR" dirty="0" smtClean="0"/>
              <a:t> (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Ubuntu : </a:t>
            </a:r>
            <a:r>
              <a:rPr lang="ko-KR" altLang="en-US" dirty="0" smtClean="0"/>
              <a:t>시장에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강자다 보니 참고할 문서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구글링이</a:t>
            </a:r>
            <a:r>
              <a:rPr lang="ko-KR" altLang="en-US" dirty="0" smtClean="0"/>
              <a:t> 쉽다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오픈소스계열 </a:t>
            </a:r>
            <a:r>
              <a:rPr lang="en-US" altLang="ko-KR" dirty="0" smtClean="0"/>
              <a:t>SMB</a:t>
            </a:r>
            <a:r>
              <a:rPr lang="ko-KR" altLang="en-US" dirty="0" smtClean="0"/>
              <a:t>의 강자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centOS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돈주고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사는 기존 기업용 리눅스인 </a:t>
            </a:r>
            <a:r>
              <a:rPr lang="en-US" altLang="ko-KR" dirty="0" smtClean="0"/>
              <a:t>red Hat</a:t>
            </a:r>
            <a:r>
              <a:rPr lang="ko-KR" altLang="en-US" dirty="0" smtClean="0"/>
              <a:t>과 호환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오라클 사용 가능</a:t>
            </a:r>
            <a:r>
              <a:rPr lang="en-US" altLang="ko-KR" dirty="0" smtClean="0"/>
              <a:t>,</a:t>
            </a:r>
            <a:r>
              <a:rPr lang="ko-KR" altLang="en-US" dirty="0" smtClean="0"/>
              <a:t>큰 기업 고려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Ubuntu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데스크탑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모바일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클라우드등의</a:t>
            </a:r>
            <a:r>
              <a:rPr lang="ko-KR" altLang="en-US" dirty="0" smtClean="0"/>
              <a:t> 다양한 버전을 제공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데스크탑과</a:t>
            </a:r>
            <a:r>
              <a:rPr lang="ko-KR" altLang="en-US" dirty="0" smtClean="0"/>
              <a:t> 달리 </a:t>
            </a:r>
            <a:r>
              <a:rPr lang="ko-KR" altLang="en-US" dirty="0" err="1" smtClean="0"/>
              <a:t>서버형식은</a:t>
            </a:r>
            <a:r>
              <a:rPr lang="ko-KR" altLang="en-US" dirty="0" smtClean="0"/>
              <a:t> 딱히 화면을 보여주는 윈도우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필요하지 않다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경량화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고성능화를 위하여 굳이 낭비할 필요는 없다</a:t>
            </a:r>
            <a:r>
              <a:rPr lang="en-US" altLang="ko-KR" dirty="0" smtClean="0"/>
              <a:t>( </a:t>
            </a:r>
            <a:r>
              <a:rPr lang="ko-KR" altLang="en-US" dirty="0" smtClean="0"/>
              <a:t>근데 관리자도 </a:t>
            </a:r>
            <a:r>
              <a:rPr lang="en-US" altLang="ko-KR" dirty="0" smtClean="0"/>
              <a:t>UI</a:t>
            </a:r>
            <a:r>
              <a:rPr lang="ko-KR" altLang="en-US" dirty="0" err="1" smtClean="0"/>
              <a:t>편한게</a:t>
            </a:r>
            <a:r>
              <a:rPr lang="ko-KR" altLang="en-US" dirty="0" smtClean="0"/>
              <a:t> 더 좋은데</a:t>
            </a:r>
            <a:r>
              <a:rPr lang="en-US" altLang="ko-KR" dirty="0" smtClean="0"/>
              <a:t>..)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14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92" y="1484723"/>
            <a:ext cx="7960138" cy="49507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04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 smtClean="0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5" y="1317952"/>
            <a:ext cx="7215895" cy="48903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가상 서버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7756" y="1328789"/>
            <a:ext cx="87973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실제서버는</a:t>
            </a:r>
            <a:r>
              <a:rPr lang="ko-KR" altLang="en-US" dirty="0" smtClean="0"/>
              <a:t> 대용량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고가용성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다중사용자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너혼자</a:t>
            </a:r>
            <a:r>
              <a:rPr lang="ko-KR" altLang="en-US" dirty="0" smtClean="0"/>
              <a:t> 개발하다 안되면 </a:t>
            </a:r>
            <a:r>
              <a:rPr lang="ko-KR" altLang="en-US" dirty="0" err="1" smtClean="0"/>
              <a:t>껏다</a:t>
            </a:r>
            <a:r>
              <a:rPr lang="ko-KR" altLang="en-US" dirty="0" smtClean="0"/>
              <a:t> 켰다 불가</a:t>
            </a:r>
            <a:r>
              <a:rPr lang="en-US" altLang="ko-KR" dirty="0" smtClean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 smtClean="0"/>
              <a:t>가상서버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(Virtual Machine/ Cloud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)</a:t>
            </a:r>
            <a:r>
              <a:rPr lang="ko-KR" altLang="en-US" dirty="0" smtClean="0"/>
              <a:t>기술이 나오기 전에는 작은 </a:t>
            </a:r>
            <a:r>
              <a:rPr lang="en-US" altLang="ko-KR" dirty="0" smtClean="0"/>
              <a:t>PC/</a:t>
            </a:r>
            <a:r>
              <a:rPr lang="ko-KR" altLang="en-US" dirty="0" smtClean="0"/>
              <a:t>서버에 리눅스를 설치하여 개발용으로 사용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현재는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의 성능이나 용량이 커서 해당 자원을 나누어 사용</a:t>
            </a:r>
            <a:r>
              <a:rPr lang="en-US" altLang="ko-KR" dirty="0" smtClean="0"/>
              <a:t> (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가상머신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버추얼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하지만 이 </a:t>
            </a:r>
            <a:r>
              <a:rPr lang="ko-KR" altLang="en-US" dirty="0" err="1" smtClean="0"/>
              <a:t>가상서버의</a:t>
            </a:r>
            <a:r>
              <a:rPr lang="ko-KR" altLang="en-US" dirty="0" smtClean="0"/>
              <a:t> 용량이 보통 개발자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인용도이며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범용 서비스를 하기 위해서는 </a:t>
            </a:r>
            <a:r>
              <a:rPr lang="ko-KR" altLang="en-US" dirty="0" err="1" smtClean="0"/>
              <a:t>용량확장을</a:t>
            </a:r>
            <a:r>
              <a:rPr lang="ko-KR" altLang="en-US" dirty="0" smtClean="0"/>
              <a:t> 고민해야 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또는 </a:t>
            </a:r>
            <a:r>
              <a:rPr lang="ko-KR" altLang="en-US" dirty="0" err="1" smtClean="0"/>
              <a:t>퍼블릭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(AWS,GCP, Azure)</a:t>
            </a:r>
            <a:r>
              <a:rPr lang="ko-KR" altLang="en-US" dirty="0" smtClean="0"/>
              <a:t>에서 작은 용량의 </a:t>
            </a:r>
            <a:r>
              <a:rPr lang="ko-KR" altLang="en-US" dirty="0" err="1" smtClean="0"/>
              <a:t>개발서버를</a:t>
            </a:r>
            <a:r>
              <a:rPr lang="ko-KR" altLang="en-US" dirty="0" smtClean="0"/>
              <a:t> 인터넷공간에 두어 개발</a:t>
            </a:r>
            <a:r>
              <a:rPr lang="en-US" altLang="ko-KR" dirty="0" smtClean="0"/>
              <a:t>..-&gt; </a:t>
            </a:r>
            <a:r>
              <a:rPr lang="ko-KR" altLang="en-US" dirty="0" smtClean="0"/>
              <a:t>서비스 </a:t>
            </a:r>
            <a:r>
              <a:rPr lang="ko-KR" altLang="en-US" dirty="0" err="1" smtClean="0"/>
              <a:t>개시때</a:t>
            </a:r>
            <a:r>
              <a:rPr lang="ko-KR" altLang="en-US" dirty="0" smtClean="0"/>
              <a:t> 대용량으로 증설된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서버 활용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우리 학교에도 고가의 서버가 </a:t>
            </a:r>
            <a:r>
              <a:rPr lang="ko-KR" altLang="en-US" dirty="0" err="1" smtClean="0"/>
              <a:t>서버실에</a:t>
            </a:r>
            <a:r>
              <a:rPr lang="ko-KR" altLang="en-US" dirty="0" smtClean="0"/>
              <a:t>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서버를 여러 사람이 사용하기는 번거롭고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그러한 큰 용량이 필요하지도 않으며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이마트 덤프트럭 몰고 가야 운전사만 불편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좀더 실력을 갈고 닦으면 한번 만져보게 해줌</a:t>
            </a:r>
            <a:r>
              <a:rPr lang="en-US" altLang="ko-KR" dirty="0" smtClean="0"/>
              <a:t>.. ///</a:t>
            </a:r>
            <a:r>
              <a:rPr lang="ko-KR" altLang="en-US" dirty="0" smtClean="0"/>
              <a:t>실습하다 뭐 눌렀더니 확 다 날라갔어요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포맷되었나</a:t>
            </a:r>
            <a:r>
              <a:rPr lang="ko-KR" altLang="en-US" dirty="0" smtClean="0"/>
              <a:t> 봐요</a:t>
            </a:r>
            <a:r>
              <a:rPr lang="en-US" altLang="ko-KR" dirty="0" smtClean="0"/>
              <a:t>/// </a:t>
            </a:r>
            <a:r>
              <a:rPr lang="ko-KR" altLang="en-US" dirty="0" smtClean="0"/>
              <a:t>이러면 </a:t>
            </a:r>
            <a:r>
              <a:rPr lang="ko-KR" altLang="en-US" dirty="0" err="1" smtClean="0"/>
              <a:t>대책없기에</a:t>
            </a:r>
            <a:r>
              <a:rPr lang="ko-KR" altLang="en-US" dirty="0" smtClean="0"/>
              <a:t> 각자 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가상서버로</a:t>
            </a:r>
            <a:r>
              <a:rPr lang="ko-KR" altLang="en-US" dirty="0" smtClean="0"/>
              <a:t> 실습함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91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가상 서버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0" y="1444487"/>
            <a:ext cx="3695320" cy="2461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43" y="2961565"/>
            <a:ext cx="6193763" cy="3487902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 bwMode="auto">
          <a:xfrm>
            <a:off x="4898887" y="1337006"/>
            <a:ext cx="2230783" cy="1233287"/>
          </a:xfrm>
          <a:prstGeom prst="wedgeRectCallout">
            <a:avLst>
              <a:gd name="adj1" fmla="val -67962"/>
              <a:gd name="adj2" fmla="val -2331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서버는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서버실에서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곱게 모셔놓고 에어컨에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항온항습기에 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UPS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등 각종 대우를 받고 </a:t>
            </a:r>
            <a:endParaRPr lang="en-US" altLang="ko-KR" sz="1000" b="0" dirty="0" smtClean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자 우리 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KB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은행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, 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네이버에 지금 얼마나 많은 사람이 정보서비스를 요청할까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?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329095" y="4161927"/>
            <a:ext cx="2230783" cy="2248950"/>
          </a:xfrm>
          <a:prstGeom prst="wedgeRectCallout">
            <a:avLst>
              <a:gd name="adj1" fmla="val 92830"/>
              <a:gd name="adj2" fmla="val -16902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개발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테스트를 위하여 서버</a:t>
            </a:r>
            <a:r>
              <a:rPr kumimoji="0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(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작은 용량의</a:t>
            </a:r>
            <a:r>
              <a:rPr kumimoji="0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를 나의 개발</a:t>
            </a:r>
            <a:r>
              <a:rPr kumimoji="0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 일부를 할당하여 리눅스서버를 지원하는 </a:t>
            </a:r>
            <a:r>
              <a:rPr kumimoji="0" lang="en-US" altLang="ko-KR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Virtual Machine</a:t>
            </a: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프로그램으로 운영</a:t>
            </a:r>
            <a:endParaRPr kumimoji="0" lang="en-US" altLang="ko-KR" sz="1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lang="en-US" altLang="ko-KR" sz="1000" b="0" baseline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PC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가 대용량 </a:t>
            </a:r>
            <a:r>
              <a:rPr lang="ko-KR" altLang="en-US" sz="1000" b="0" dirty="0" err="1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서버급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..(CPU</a:t>
            </a:r>
            <a:r>
              <a:rPr lang="ko-KR" altLang="en-US" sz="1000" b="0" dirty="0" err="1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병렬연결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128,256,512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개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)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에서는 이렇게 분할하여 대용량서버로 가능</a:t>
            </a:r>
            <a:endParaRPr lang="en-US" altLang="ko-KR" sz="1000" b="0" dirty="0" smtClean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여러분 실습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는 워크스테이션 급으로 </a:t>
            </a:r>
            <a:r>
              <a:rPr kumimoji="0" lang="ko-KR" altLang="en-US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제온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CPU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가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8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 있음</a:t>
            </a:r>
            <a:endParaRPr kumimoji="0" lang="en-US" altLang="ko-KR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lang="en-US" altLang="ko-KR" sz="1000" b="0" dirty="0" smtClean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보통 요즘 최신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PC</a:t>
            </a:r>
            <a:r>
              <a:rPr lang="ko-KR" altLang="en-US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는 </a:t>
            </a:r>
            <a:r>
              <a:rPr lang="en-US" altLang="ko-KR" sz="1000" b="0" dirty="0" smtClean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2~4core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45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서버 사이드 설치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27756" y="1328789"/>
            <a:ext cx="87973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운영체계 </a:t>
            </a:r>
            <a:r>
              <a:rPr lang="en-US" altLang="ko-KR" dirty="0"/>
              <a:t>(</a:t>
            </a:r>
            <a:r>
              <a:rPr lang="ko-KR" altLang="en-US" dirty="0"/>
              <a:t>리눅스 설치</a:t>
            </a:r>
            <a:r>
              <a:rPr lang="en-US" altLang="ko-KR" dirty="0" smtClean="0"/>
              <a:t>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우리는 실습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가상머신으로</a:t>
            </a:r>
            <a:r>
              <a:rPr lang="ko-KR" altLang="en-US" dirty="0" smtClean="0"/>
              <a:t> 리눅스 서버를 설치한다</a:t>
            </a:r>
            <a:r>
              <a:rPr lang="en-US" altLang="ko-KR" dirty="0" smtClean="0"/>
              <a:t>.</a:t>
            </a:r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리눅스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우분투 </a:t>
            </a:r>
            <a:r>
              <a:rPr lang="ko-KR" altLang="en-US" dirty="0" err="1" smtClean="0"/>
              <a:t>서버형식</a:t>
            </a:r>
            <a:r>
              <a:rPr lang="ko-KR" altLang="en-US" dirty="0" smtClean="0"/>
              <a:t> 최신 </a:t>
            </a:r>
            <a:r>
              <a:rPr lang="en-US" altLang="ko-KR" dirty="0" smtClean="0"/>
              <a:t>LTS</a:t>
            </a:r>
          </a:p>
          <a:p>
            <a:pPr>
              <a:spcBef>
                <a:spcPct val="0"/>
              </a:spcBef>
            </a:pPr>
            <a:r>
              <a:rPr lang="ko-KR" altLang="en-US" dirty="0" smtClean="0"/>
              <a:t>나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소프트웨어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오라클 </a:t>
            </a:r>
            <a:r>
              <a:rPr lang="ko-KR" altLang="en-US" dirty="0" err="1" smtClean="0"/>
              <a:t>버추얼박스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다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PC: </a:t>
            </a:r>
            <a:r>
              <a:rPr lang="ko-KR" altLang="en-US" dirty="0" smtClean="0"/>
              <a:t>학교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PC</a:t>
            </a:r>
            <a:r>
              <a:rPr lang="ko-KR" altLang="en-US" dirty="0" smtClean="0"/>
              <a:t>는 당연히 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집에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는 너무 오래된 것은 안됨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버쿠얼라이제이션</a:t>
            </a:r>
            <a:r>
              <a:rPr lang="ko-KR" altLang="en-US" dirty="0" smtClean="0"/>
              <a:t> 지원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cmos</a:t>
            </a:r>
            <a:r>
              <a:rPr lang="en-US" altLang="ko-KR" dirty="0" smtClean="0"/>
              <a:t>-setup</a:t>
            </a:r>
            <a:r>
              <a:rPr lang="ko-KR" altLang="en-US" dirty="0" smtClean="0"/>
              <a:t>에서 있는지 확인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두얼코어</a:t>
            </a:r>
            <a:r>
              <a:rPr lang="ko-KR" altLang="en-US" dirty="0" smtClean="0"/>
              <a:t> 이상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웹브라우져도 </a:t>
            </a:r>
            <a:r>
              <a:rPr lang="ko-KR" altLang="en-US" dirty="0" err="1" smtClean="0"/>
              <a:t>버벅거린다면</a:t>
            </a:r>
            <a:r>
              <a:rPr lang="ko-KR" altLang="en-US" dirty="0" smtClean="0"/>
              <a:t> 그 </a:t>
            </a:r>
            <a:r>
              <a:rPr lang="ko-KR" altLang="en-US" dirty="0" err="1" smtClean="0"/>
              <a:t>피씨를</a:t>
            </a:r>
            <a:r>
              <a:rPr lang="ko-KR" altLang="en-US" dirty="0" smtClean="0"/>
              <a:t> 리눅스 서버로 나누어 쓰겠다는 것은 무리다</a:t>
            </a:r>
            <a:r>
              <a:rPr lang="en-US" altLang="ko-KR" dirty="0" smtClean="0"/>
              <a:t>.</a:t>
            </a:r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몇몇 발견된 팁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cmos</a:t>
            </a:r>
            <a:r>
              <a:rPr lang="en-US" altLang="ko-KR" dirty="0" smtClean="0"/>
              <a:t>-setup virtualization disable-&gt;enable , </a:t>
            </a:r>
            <a:r>
              <a:rPr lang="ko-KR" altLang="en-US" dirty="0" err="1" smtClean="0"/>
              <a:t>교보</a:t>
            </a:r>
            <a:r>
              <a:rPr lang="en-US" altLang="ko-KR" dirty="0" smtClean="0"/>
              <a:t> e-book</a:t>
            </a:r>
            <a:r>
              <a:rPr lang="ko-KR" altLang="en-US" dirty="0" smtClean="0"/>
              <a:t>등을 깔면 자동 설치되는 </a:t>
            </a:r>
            <a:r>
              <a:rPr lang="ko-KR" altLang="en-US" dirty="0" err="1" smtClean="0"/>
              <a:t>웬수같은</a:t>
            </a:r>
            <a:r>
              <a:rPr lang="ko-KR" altLang="en-US" dirty="0" smtClean="0"/>
              <a:t> 파수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drm</a:t>
            </a:r>
            <a:r>
              <a:rPr lang="ko-KR" altLang="en-US" dirty="0" smtClean="0"/>
              <a:t>은 지워야 됨</a:t>
            </a:r>
            <a:r>
              <a:rPr lang="en-US" altLang="ko-KR" dirty="0" smtClean="0"/>
              <a:t>.</a:t>
            </a:r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866385" y="5499652"/>
            <a:ext cx="759855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이후 </a:t>
            </a:r>
            <a:r>
              <a:rPr lang="ko-KR" altLang="en-US" dirty="0" err="1" smtClean="0">
                <a:solidFill>
                  <a:srgbClr val="FF0000"/>
                </a:solidFill>
              </a:rPr>
              <a:t>실습화면을</a:t>
            </a:r>
            <a:r>
              <a:rPr lang="ko-KR" altLang="en-US" dirty="0" smtClean="0">
                <a:solidFill>
                  <a:srgbClr val="FF0000"/>
                </a:solidFill>
              </a:rPr>
              <a:t> 보고 따라서 하셔요 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rgbClr val="FF0000"/>
                </a:solidFill>
              </a:rPr>
              <a:t>모르는 부분 </a:t>
            </a:r>
            <a:r>
              <a:rPr lang="ko-KR" altLang="en-US" dirty="0" err="1" smtClean="0">
                <a:solidFill>
                  <a:srgbClr val="FF0000"/>
                </a:solidFill>
              </a:rPr>
              <a:t>다시보기로</a:t>
            </a:r>
            <a:r>
              <a:rPr lang="ko-KR" altLang="en-US" dirty="0" smtClean="0">
                <a:solidFill>
                  <a:srgbClr val="FF0000"/>
                </a:solidFill>
              </a:rPr>
              <a:t> 완벽히 설치할 것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527756" y="1328789"/>
            <a:ext cx="8797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네트워크 위에서 주소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IP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 smtClean="0">
                <a:solidFill>
                  <a:srgbClr val="FF0000"/>
                </a:solidFill>
              </a:rPr>
              <a:t>같은네트워크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허브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브릿지</a:t>
            </a:r>
            <a:r>
              <a:rPr lang="en-US" altLang="ko-KR" dirty="0" smtClean="0"/>
              <a:t>,L2), </a:t>
            </a:r>
            <a:r>
              <a:rPr lang="ko-KR" altLang="en-US" dirty="0" smtClean="0">
                <a:solidFill>
                  <a:srgbClr val="FF0000"/>
                </a:solidFill>
              </a:rPr>
              <a:t>다른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네트워크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라우터</a:t>
            </a:r>
            <a:r>
              <a:rPr lang="en-US" altLang="ko-KR" dirty="0" smtClean="0"/>
              <a:t>,</a:t>
            </a:r>
            <a:r>
              <a:rPr lang="ko-KR" altLang="en-US" dirty="0" smtClean="0"/>
              <a:t>게이트웨이</a:t>
            </a:r>
            <a:r>
              <a:rPr lang="en-US" altLang="ko-KR" dirty="0" smtClean="0"/>
              <a:t>,L3) , </a:t>
            </a:r>
            <a:r>
              <a:rPr lang="ko-KR" altLang="en-US" dirty="0" smtClean="0"/>
              <a:t>인터넷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공유기</a:t>
            </a:r>
            <a:r>
              <a:rPr lang="en-US" altLang="ko-KR" dirty="0" smtClean="0"/>
              <a:t>(L2,L3)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유선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무선</a:t>
            </a:r>
            <a:r>
              <a:rPr lang="en-US" altLang="ko-KR" dirty="0" smtClean="0"/>
              <a:t>, Internetworking, TCP/IP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783965" y="4347168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4775200" y="2652228"/>
            <a:ext cx="39757" cy="3752989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타원 12"/>
          <p:cNvSpPr/>
          <p:nvPr/>
        </p:nvSpPr>
        <p:spPr bwMode="auto">
          <a:xfrm>
            <a:off x="746296" y="5336212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990418" y="5329589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244417" y="5349474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476331" y="5360522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 bwMode="auto">
          <a:xfrm>
            <a:off x="838018" y="4595570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>
            <a:off x="1078761" y="4624282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직선 연결선 28"/>
          <p:cNvCxnSpPr/>
          <p:nvPr/>
        </p:nvCxnSpPr>
        <p:spPr bwMode="auto">
          <a:xfrm>
            <a:off x="1341596" y="4591152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직선 연결선 29"/>
          <p:cNvCxnSpPr/>
          <p:nvPr/>
        </p:nvCxnSpPr>
        <p:spPr bwMode="auto">
          <a:xfrm>
            <a:off x="1538169" y="4628708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1922658" y="4332672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1884989" y="5321716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2129111" y="5315093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2383110" y="5334978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2615024" y="5346026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36" name="직선 연결선 35"/>
          <p:cNvCxnSpPr>
            <a:endCxn id="32" idx="0"/>
          </p:cNvCxnSpPr>
          <p:nvPr/>
        </p:nvCxnSpPr>
        <p:spPr bwMode="auto">
          <a:xfrm>
            <a:off x="1976711" y="4581074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/>
          <p:nvPr/>
        </p:nvCxnSpPr>
        <p:spPr bwMode="auto">
          <a:xfrm>
            <a:off x="2217454" y="4609786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/>
          <p:cNvCxnSpPr/>
          <p:nvPr/>
        </p:nvCxnSpPr>
        <p:spPr bwMode="auto">
          <a:xfrm>
            <a:off x="2480289" y="4576656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>
            <a:off x="2676862" y="4614212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직사각형 39"/>
          <p:cNvSpPr/>
          <p:nvPr/>
        </p:nvSpPr>
        <p:spPr bwMode="auto">
          <a:xfrm>
            <a:off x="2978719" y="4337530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2941050" y="5326574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3185172" y="5319951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3439171" y="5339836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3671085" y="5350884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45" name="직선 연결선 44"/>
          <p:cNvCxnSpPr>
            <a:endCxn id="41" idx="0"/>
          </p:cNvCxnSpPr>
          <p:nvPr/>
        </p:nvCxnSpPr>
        <p:spPr bwMode="auto">
          <a:xfrm>
            <a:off x="3032772" y="4585932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직선 연결선 45"/>
          <p:cNvCxnSpPr/>
          <p:nvPr/>
        </p:nvCxnSpPr>
        <p:spPr bwMode="auto">
          <a:xfrm>
            <a:off x="3273515" y="4614644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직선 연결선 46"/>
          <p:cNvCxnSpPr/>
          <p:nvPr/>
        </p:nvCxnSpPr>
        <p:spPr bwMode="auto">
          <a:xfrm>
            <a:off x="3536350" y="4581514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/>
          <p:cNvCxnSpPr/>
          <p:nvPr/>
        </p:nvCxnSpPr>
        <p:spPr bwMode="auto">
          <a:xfrm>
            <a:off x="3732923" y="4619070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538169" y="3188900"/>
            <a:ext cx="154548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Route</a:t>
            </a:r>
            <a:r>
              <a:rPr lang="ko-KR" altLang="en-US" dirty="0" smtClean="0"/>
              <a:t> </a:t>
            </a:r>
            <a:r>
              <a:rPr lang="en-US" altLang="ko-KR" dirty="0" smtClean="0"/>
              <a:t>, (G/W)</a:t>
            </a:r>
            <a:endParaRPr lang="ko-KR" altLang="en-US" dirty="0"/>
          </a:p>
        </p:txBody>
      </p:sp>
      <p:cxnSp>
        <p:nvCxnSpPr>
          <p:cNvPr id="331776" name="직선 연결선 331775"/>
          <p:cNvCxnSpPr>
            <a:stCxn id="26" idx="2"/>
            <a:endCxn id="7" idx="0"/>
          </p:cNvCxnSpPr>
          <p:nvPr/>
        </p:nvCxnSpPr>
        <p:spPr bwMode="auto">
          <a:xfrm flipH="1">
            <a:off x="1221895" y="3527454"/>
            <a:ext cx="1089018" cy="819714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1778" name="직선 연결선 331777"/>
          <p:cNvCxnSpPr>
            <a:stCxn id="26" idx="2"/>
            <a:endCxn id="31" idx="0"/>
          </p:cNvCxnSpPr>
          <p:nvPr/>
        </p:nvCxnSpPr>
        <p:spPr bwMode="auto">
          <a:xfrm>
            <a:off x="2310913" y="3527454"/>
            <a:ext cx="49675" cy="805218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1780" name="직선 연결선 331779"/>
          <p:cNvCxnSpPr>
            <a:stCxn id="26" idx="2"/>
            <a:endCxn id="40" idx="0"/>
          </p:cNvCxnSpPr>
          <p:nvPr/>
        </p:nvCxnSpPr>
        <p:spPr bwMode="auto">
          <a:xfrm>
            <a:off x="2310913" y="3527454"/>
            <a:ext cx="1105736" cy="810076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1782" name="TextBox 331781"/>
          <p:cNvSpPr txBox="1"/>
          <p:nvPr/>
        </p:nvSpPr>
        <p:spPr>
          <a:xfrm>
            <a:off x="1789408" y="5663138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168.126.63.1…./254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2628855" y="2872566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168.126.63.254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 bwMode="auto">
          <a:xfrm>
            <a:off x="5546131" y="4353561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5508462" y="5342605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5752584" y="5335982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6006583" y="5355867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6238497" y="5366915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63" name="직선 연결선 62"/>
          <p:cNvCxnSpPr>
            <a:endCxn id="59" idx="0"/>
          </p:cNvCxnSpPr>
          <p:nvPr/>
        </p:nvCxnSpPr>
        <p:spPr bwMode="auto">
          <a:xfrm>
            <a:off x="5600184" y="4601963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/>
          <p:cNvCxnSpPr/>
          <p:nvPr/>
        </p:nvCxnSpPr>
        <p:spPr bwMode="auto">
          <a:xfrm>
            <a:off x="5840927" y="4630675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직선 연결선 64"/>
          <p:cNvCxnSpPr/>
          <p:nvPr/>
        </p:nvCxnSpPr>
        <p:spPr bwMode="auto">
          <a:xfrm>
            <a:off x="6103762" y="4597545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/>
          <p:nvPr/>
        </p:nvCxnSpPr>
        <p:spPr bwMode="auto">
          <a:xfrm>
            <a:off x="6300335" y="4635101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6684824" y="4339065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68" name="타원 67"/>
          <p:cNvSpPr/>
          <p:nvPr/>
        </p:nvSpPr>
        <p:spPr bwMode="auto">
          <a:xfrm>
            <a:off x="6647155" y="5328109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6891277" y="5321486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0" name="타원 69"/>
          <p:cNvSpPr/>
          <p:nvPr/>
        </p:nvSpPr>
        <p:spPr bwMode="auto">
          <a:xfrm>
            <a:off x="7145276" y="5341371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7377190" y="5352419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72" name="직선 연결선 71"/>
          <p:cNvCxnSpPr>
            <a:endCxn id="68" idx="0"/>
          </p:cNvCxnSpPr>
          <p:nvPr/>
        </p:nvCxnSpPr>
        <p:spPr bwMode="auto">
          <a:xfrm>
            <a:off x="6738877" y="4587467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직선 연결선 72"/>
          <p:cNvCxnSpPr/>
          <p:nvPr/>
        </p:nvCxnSpPr>
        <p:spPr bwMode="auto">
          <a:xfrm>
            <a:off x="6979620" y="4616179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직선 연결선 73"/>
          <p:cNvCxnSpPr/>
          <p:nvPr/>
        </p:nvCxnSpPr>
        <p:spPr bwMode="auto">
          <a:xfrm>
            <a:off x="7242455" y="4583049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직선 연결선 74"/>
          <p:cNvCxnSpPr/>
          <p:nvPr/>
        </p:nvCxnSpPr>
        <p:spPr bwMode="auto">
          <a:xfrm>
            <a:off x="7439028" y="4620605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직사각형 75"/>
          <p:cNvSpPr/>
          <p:nvPr/>
        </p:nvSpPr>
        <p:spPr bwMode="auto">
          <a:xfrm>
            <a:off x="7740885" y="4343923"/>
            <a:ext cx="875859" cy="24840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     HUB      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7" name="타원 76"/>
          <p:cNvSpPr/>
          <p:nvPr/>
        </p:nvSpPr>
        <p:spPr bwMode="auto">
          <a:xfrm>
            <a:off x="7703216" y="5332967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7947338" y="5326344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9" name="타원 78"/>
          <p:cNvSpPr/>
          <p:nvPr/>
        </p:nvSpPr>
        <p:spPr bwMode="auto">
          <a:xfrm>
            <a:off x="8201337" y="5346229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80" name="타원 79"/>
          <p:cNvSpPr/>
          <p:nvPr/>
        </p:nvSpPr>
        <p:spPr bwMode="auto">
          <a:xfrm>
            <a:off x="8433251" y="5357277"/>
            <a:ext cx="183444" cy="225287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81" name="직선 연결선 80"/>
          <p:cNvCxnSpPr>
            <a:endCxn id="77" idx="0"/>
          </p:cNvCxnSpPr>
          <p:nvPr/>
        </p:nvCxnSpPr>
        <p:spPr bwMode="auto">
          <a:xfrm>
            <a:off x="7794938" y="4592325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직선 연결선 81"/>
          <p:cNvCxnSpPr/>
          <p:nvPr/>
        </p:nvCxnSpPr>
        <p:spPr bwMode="auto">
          <a:xfrm>
            <a:off x="8035681" y="4621037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직선 연결선 82"/>
          <p:cNvCxnSpPr/>
          <p:nvPr/>
        </p:nvCxnSpPr>
        <p:spPr bwMode="auto">
          <a:xfrm>
            <a:off x="8298516" y="4587907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직선 연결선 83"/>
          <p:cNvCxnSpPr/>
          <p:nvPr/>
        </p:nvCxnSpPr>
        <p:spPr bwMode="auto">
          <a:xfrm>
            <a:off x="8495089" y="4625463"/>
            <a:ext cx="0" cy="740642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6300335" y="3195293"/>
            <a:ext cx="154548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Route</a:t>
            </a:r>
            <a:r>
              <a:rPr lang="ko-KR" altLang="en-US" dirty="0" smtClean="0"/>
              <a:t> </a:t>
            </a:r>
            <a:r>
              <a:rPr lang="en-US" altLang="ko-KR" dirty="0" smtClean="0"/>
              <a:t>, (G/W)</a:t>
            </a:r>
            <a:endParaRPr lang="ko-KR" altLang="en-US" dirty="0"/>
          </a:p>
        </p:txBody>
      </p:sp>
      <p:cxnSp>
        <p:nvCxnSpPr>
          <p:cNvPr id="86" name="직선 연결선 85"/>
          <p:cNvCxnSpPr>
            <a:stCxn id="85" idx="2"/>
            <a:endCxn id="58" idx="0"/>
          </p:cNvCxnSpPr>
          <p:nvPr/>
        </p:nvCxnSpPr>
        <p:spPr bwMode="auto">
          <a:xfrm flipH="1">
            <a:off x="5984061" y="3533847"/>
            <a:ext cx="1089018" cy="819714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직선 연결선 86"/>
          <p:cNvCxnSpPr>
            <a:stCxn id="85" idx="2"/>
            <a:endCxn id="67" idx="0"/>
          </p:cNvCxnSpPr>
          <p:nvPr/>
        </p:nvCxnSpPr>
        <p:spPr bwMode="auto">
          <a:xfrm>
            <a:off x="7073079" y="3533847"/>
            <a:ext cx="49675" cy="805218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/>
          <p:cNvCxnSpPr>
            <a:stCxn id="85" idx="2"/>
            <a:endCxn id="76" idx="0"/>
          </p:cNvCxnSpPr>
          <p:nvPr/>
        </p:nvCxnSpPr>
        <p:spPr bwMode="auto">
          <a:xfrm>
            <a:off x="7073079" y="3533847"/>
            <a:ext cx="1105736" cy="810076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6551574" y="5669531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168.126.64.1…./254</a:t>
            </a:r>
            <a:endParaRPr lang="ko-KR" altLang="en-US" sz="1000" dirty="0"/>
          </a:p>
        </p:txBody>
      </p:sp>
      <p:sp>
        <p:nvSpPr>
          <p:cNvPr id="90" name="TextBox 89"/>
          <p:cNvSpPr txBox="1"/>
          <p:nvPr/>
        </p:nvSpPr>
        <p:spPr>
          <a:xfrm>
            <a:off x="7391021" y="2878959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168.126.64.254</a:t>
            </a:r>
            <a:endParaRPr lang="ko-KR" altLang="en-US" sz="1000" dirty="0"/>
          </a:p>
        </p:txBody>
      </p:sp>
      <p:cxnSp>
        <p:nvCxnSpPr>
          <p:cNvPr id="331786" name="직선 연결선 331785"/>
          <p:cNvCxnSpPr>
            <a:stCxn id="26" idx="3"/>
            <a:endCxn id="85" idx="1"/>
          </p:cNvCxnSpPr>
          <p:nvPr/>
        </p:nvCxnSpPr>
        <p:spPr bwMode="auto">
          <a:xfrm>
            <a:off x="3083657" y="3358177"/>
            <a:ext cx="3216678" cy="6393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그룹 90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92" name="직사각형 91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직사각형 92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-1)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7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-2)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756" y="1328789"/>
            <a:ext cx="8797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rgbClr val="FF0000"/>
                </a:solidFill>
              </a:rPr>
              <a:t>DNS</a:t>
            </a:r>
            <a:r>
              <a:rPr lang="en-US" altLang="ko-KR" dirty="0" smtClean="0"/>
              <a:t> : Domain name service , DNS</a:t>
            </a:r>
            <a:r>
              <a:rPr lang="ko-KR" altLang="en-US" dirty="0" smtClean="0"/>
              <a:t>를 서비스하는 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국내 </a:t>
            </a:r>
            <a:r>
              <a:rPr lang="en-US" altLang="ko-KR" dirty="0" smtClean="0"/>
              <a:t>DNS,</a:t>
            </a:r>
            <a:r>
              <a:rPr lang="ko-KR" altLang="en-US" dirty="0" smtClean="0"/>
              <a:t>해외</a:t>
            </a:r>
            <a:r>
              <a:rPr lang="en-US" altLang="ko-KR" dirty="0" smtClean="0"/>
              <a:t> DNS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IP</a:t>
            </a:r>
            <a:r>
              <a:rPr lang="ko-KR" altLang="en-US" dirty="0" smtClean="0"/>
              <a:t>를 외우기는</a:t>
            </a:r>
            <a:r>
              <a:rPr lang="en-US" altLang="ko-KR" dirty="0" smtClean="0"/>
              <a:t>….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21" y="1935162"/>
            <a:ext cx="4457700" cy="4410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74" y="1969225"/>
            <a:ext cx="3985798" cy="444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-3)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348" y="1208849"/>
            <a:ext cx="8797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고정</a:t>
            </a:r>
            <a:r>
              <a:rPr lang="en-US" altLang="ko-KR" dirty="0" smtClean="0">
                <a:solidFill>
                  <a:srgbClr val="FF0000"/>
                </a:solidFill>
              </a:rPr>
              <a:t> IP(Static IP) </a:t>
            </a:r>
            <a:r>
              <a:rPr lang="en-US" altLang="ko-KR" dirty="0" smtClean="0"/>
              <a:t>: IP</a:t>
            </a:r>
            <a:r>
              <a:rPr lang="ko-KR" altLang="en-US" dirty="0" smtClean="0"/>
              <a:t>를 지정</a:t>
            </a:r>
            <a:r>
              <a:rPr lang="en-US" altLang="ko-KR" dirty="0" smtClean="0"/>
              <a:t>, PC</a:t>
            </a:r>
            <a:r>
              <a:rPr lang="ko-KR" altLang="en-US" dirty="0" smtClean="0"/>
              <a:t>에서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라우터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공유기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MAC</a:t>
            </a:r>
            <a:r>
              <a:rPr lang="ko-KR" altLang="en-US" dirty="0" smtClean="0"/>
              <a:t>어드레스로 고정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유동 </a:t>
            </a:r>
            <a:r>
              <a:rPr lang="en-US" altLang="ko-KR" dirty="0">
                <a:solidFill>
                  <a:srgbClr val="FF0000"/>
                </a:solidFill>
              </a:rPr>
              <a:t>IP(DHCP-Dynamic Host Configuration </a:t>
            </a:r>
            <a:r>
              <a:rPr lang="en-US" altLang="ko-KR" dirty="0" smtClean="0">
                <a:solidFill>
                  <a:srgbClr val="FF0000"/>
                </a:solidFill>
              </a:rPr>
              <a:t>Protocol)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처음 넷에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아이피를</a:t>
            </a:r>
            <a:r>
              <a:rPr lang="ko-KR" altLang="en-US" dirty="0" smtClean="0"/>
              <a:t> 순차적으로 배정받음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누가 주나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라우터</a:t>
            </a:r>
            <a:r>
              <a:rPr lang="en-US" altLang="ko-KR" dirty="0" smtClean="0"/>
              <a:t>..</a:t>
            </a:r>
            <a:r>
              <a:rPr lang="ko-KR" altLang="en-US" dirty="0" smtClean="0"/>
              <a:t>공유기</a:t>
            </a:r>
            <a:r>
              <a:rPr lang="en-US" altLang="ko-KR" dirty="0" smtClean="0"/>
              <a:t>.</a:t>
            </a:r>
            <a:r>
              <a:rPr lang="ko-KR" altLang="en-US" dirty="0" smtClean="0"/>
              <a:t>등의 </a:t>
            </a:r>
            <a:r>
              <a:rPr lang="en-US" altLang="ko-KR" dirty="0" smtClean="0"/>
              <a:t>DHCP</a:t>
            </a:r>
            <a:r>
              <a:rPr lang="ko-KR" altLang="en-US" dirty="0" smtClean="0"/>
              <a:t>기능으로 줌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NIC(network interface card)</a:t>
            </a:r>
            <a:r>
              <a:rPr lang="ko-KR" altLang="en-US" dirty="0" smtClean="0"/>
              <a:t>별로 </a:t>
            </a:r>
            <a:r>
              <a:rPr lang="en-US" altLang="ko-KR" dirty="0" err="1" smtClean="0"/>
              <a:t>ip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노트북 기준 </a:t>
            </a:r>
            <a:r>
              <a:rPr lang="ko-KR" altLang="en-US" dirty="0" err="1" smtClean="0"/>
              <a:t>유선랜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),</a:t>
            </a:r>
            <a:r>
              <a:rPr lang="ko-KR" altLang="en-US" dirty="0" err="1" smtClean="0"/>
              <a:t>무선랜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별 </a:t>
            </a:r>
            <a:r>
              <a:rPr lang="en-US" altLang="ko-KR" dirty="0" smtClean="0"/>
              <a:t>IP</a:t>
            </a:r>
            <a:r>
              <a:rPr lang="ko-KR" altLang="en-US" dirty="0" smtClean="0"/>
              <a:t>가 다르게 줘야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/>
              <a:t>IP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-&gt; PC : ipconfig  / </a:t>
            </a:r>
            <a:r>
              <a:rPr lang="ko-KR" altLang="en-US" dirty="0" smtClean="0"/>
              <a:t>리눅스 계열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ifconfig</a:t>
            </a:r>
            <a:r>
              <a:rPr lang="en-US" altLang="ko-KR" dirty="0" smtClean="0"/>
              <a:t> –a 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안드로이드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iphone</a:t>
            </a:r>
            <a:r>
              <a:rPr lang="en-US" altLang="ko-KR" dirty="0" smtClean="0"/>
              <a:t>/</a:t>
            </a:r>
            <a:r>
              <a:rPr lang="ko-KR" altLang="en-US" dirty="0" smtClean="0"/>
              <a:t>맥북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터미널</a:t>
            </a:r>
            <a:r>
              <a:rPr lang="en-US" altLang="ko-KR" dirty="0" smtClean="0"/>
              <a:t> App</a:t>
            </a:r>
            <a:r>
              <a:rPr lang="ko-KR" altLang="en-US" dirty="0" smtClean="0"/>
              <a:t>을 설치한 후 거기서 </a:t>
            </a:r>
            <a:r>
              <a:rPr lang="en-US" altLang="ko-KR" dirty="0" err="1" smtClean="0"/>
              <a:t>ifconfig</a:t>
            </a:r>
            <a:r>
              <a:rPr lang="en-US" altLang="ko-KR" dirty="0" smtClean="0"/>
              <a:t> –a (rooting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</a:t>
            </a: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3117923"/>
            <a:ext cx="2015641" cy="2246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7961"/>
            <a:ext cx="2550698" cy="15294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125" y="3412754"/>
            <a:ext cx="4733314" cy="276982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 bwMode="auto">
          <a:xfrm flipH="1">
            <a:off x="2649498" y="3117922"/>
            <a:ext cx="30921" cy="3359489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851" y="3351253"/>
            <a:ext cx="2286562" cy="31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6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-4)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348" y="1208849"/>
            <a:ext cx="8797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공인</a:t>
            </a:r>
            <a:r>
              <a:rPr lang="en-US" altLang="ko-KR" dirty="0" smtClean="0">
                <a:solidFill>
                  <a:srgbClr val="FF0000"/>
                </a:solidFill>
              </a:rPr>
              <a:t> IP(public IP)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인터넷상에서 공식적으로 인식 가능한 </a:t>
            </a:r>
            <a:r>
              <a:rPr lang="en-US" altLang="ko-KR" dirty="0" smtClean="0"/>
              <a:t>IP (</a:t>
            </a:r>
            <a:r>
              <a:rPr lang="ko-KR" altLang="en-US" dirty="0" smtClean="0"/>
              <a:t>서비스를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요청하고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제공하는 것이 가능</a:t>
            </a:r>
            <a:r>
              <a:rPr lang="en-US" altLang="ko-KR" dirty="0" smtClean="0"/>
              <a:t>)- </a:t>
            </a:r>
            <a:r>
              <a:rPr lang="ko-KR" altLang="en-US" dirty="0" smtClean="0"/>
              <a:t>하지만 공인</a:t>
            </a:r>
            <a:r>
              <a:rPr lang="en-US" altLang="ko-KR" dirty="0" smtClean="0"/>
              <a:t>IP</a:t>
            </a:r>
            <a:r>
              <a:rPr lang="ko-KR" altLang="en-US" dirty="0" smtClean="0"/>
              <a:t>는 개수가 제한적이라 모든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등 </a:t>
            </a:r>
            <a:r>
              <a:rPr lang="ko-KR" altLang="en-US" dirty="0" err="1" smtClean="0"/>
              <a:t>단말에게</a:t>
            </a:r>
            <a:r>
              <a:rPr lang="ko-KR" altLang="en-US" dirty="0" smtClean="0"/>
              <a:t> 부여할 수 없다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사설</a:t>
            </a:r>
            <a:r>
              <a:rPr lang="en-US" altLang="ko-KR" dirty="0" smtClean="0">
                <a:solidFill>
                  <a:srgbClr val="FF0000"/>
                </a:solidFill>
              </a:rPr>
              <a:t> IP(private IP)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내부에서 가상으로 사용하는 </a:t>
            </a:r>
            <a:r>
              <a:rPr lang="en-US" altLang="ko-KR" dirty="0" smtClean="0"/>
              <a:t>IP, </a:t>
            </a:r>
            <a:r>
              <a:rPr lang="ko-KR" altLang="en-US" dirty="0" smtClean="0"/>
              <a:t>인터넷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서비스를 요청하여 사용할 수 는 있지만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서버등으로</a:t>
            </a:r>
            <a:r>
              <a:rPr lang="ko-KR" altLang="en-US" dirty="0" smtClean="0"/>
              <a:t> 인터넷 서비스를 제공할 수 는 없다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사설</a:t>
            </a:r>
            <a:r>
              <a:rPr lang="en-US" altLang="ko-KR" dirty="0" smtClean="0"/>
              <a:t>IP</a:t>
            </a:r>
            <a:r>
              <a:rPr lang="ko-KR" altLang="en-US" dirty="0" smtClean="0"/>
              <a:t>는 인터넷 구간으로 나가면서 공인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여러 단말과 </a:t>
            </a:r>
            <a:r>
              <a:rPr lang="ko-KR" altLang="en-US" dirty="0" err="1" smtClean="0"/>
              <a:t>나눠쓰며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공인</a:t>
            </a:r>
            <a:r>
              <a:rPr lang="en-US" altLang="ko-KR" dirty="0" smtClean="0"/>
              <a:t>IP</a:t>
            </a:r>
            <a:r>
              <a:rPr lang="ko-KR" altLang="en-US" dirty="0" smtClean="0"/>
              <a:t>로 변환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NAT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찾아봐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하여 사용된다 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0" y="3065082"/>
            <a:ext cx="3800756" cy="22790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986" y="3036197"/>
            <a:ext cx="4765951" cy="2139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050" y="5477566"/>
            <a:ext cx="858279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b="0" dirty="0" smtClean="0"/>
              <a:t>내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는 사설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로 </a:t>
            </a:r>
            <a:r>
              <a:rPr lang="en-US" altLang="ko-KR" sz="1200" b="0" dirty="0" smtClean="0"/>
              <a:t>192.168.23.162</a:t>
            </a:r>
            <a:r>
              <a:rPr lang="ko-KR" altLang="en-US" sz="1200" b="0" dirty="0" smtClean="0"/>
              <a:t>인데</a:t>
            </a:r>
            <a:r>
              <a:rPr lang="en-US" altLang="ko-KR" sz="1200" b="0" dirty="0" smtClean="0"/>
              <a:t>.. </a:t>
            </a:r>
            <a:r>
              <a:rPr lang="ko-KR" altLang="en-US" sz="1200" b="0" dirty="0" smtClean="0"/>
              <a:t>네이버 서비스를 받을 수 있고</a:t>
            </a:r>
            <a:r>
              <a:rPr lang="en-US" altLang="ko-KR" sz="1200" b="0" dirty="0" smtClean="0"/>
              <a:t>, </a:t>
            </a:r>
            <a:r>
              <a:rPr lang="ko-KR" altLang="en-US" sz="1200" b="0" dirty="0" smtClean="0"/>
              <a:t>네이버서버는 나를 </a:t>
            </a:r>
            <a:r>
              <a:rPr lang="en-US" altLang="ko-KR" sz="1200" b="0" dirty="0" smtClean="0"/>
              <a:t>112.76.112.150</a:t>
            </a:r>
            <a:r>
              <a:rPr lang="ko-KR" altLang="en-US" sz="1200" b="0" dirty="0" smtClean="0"/>
              <a:t>으로 인지한다</a:t>
            </a:r>
            <a:endParaRPr lang="en-US" altLang="ko-KR" sz="1200" b="0" dirty="0" smtClean="0"/>
          </a:p>
          <a:p>
            <a:pPr marL="285750" indent="-285750">
              <a:buFontTx/>
              <a:buChar char="-"/>
            </a:pPr>
            <a:r>
              <a:rPr lang="ko-KR" altLang="en-US" sz="1200" b="0" dirty="0" smtClean="0"/>
              <a:t>이 </a:t>
            </a:r>
            <a:r>
              <a:rPr lang="en-US" altLang="ko-KR" sz="1200" b="0" dirty="0" smtClean="0"/>
              <a:t>NAT</a:t>
            </a:r>
            <a:r>
              <a:rPr lang="ko-KR" altLang="en-US" sz="1200" b="0" dirty="0" smtClean="0"/>
              <a:t>변환은 </a:t>
            </a:r>
            <a:r>
              <a:rPr lang="en-US" altLang="ko-KR" sz="1200" b="0" dirty="0" smtClean="0"/>
              <a:t>L3 </a:t>
            </a:r>
            <a:r>
              <a:rPr lang="ko-KR" altLang="en-US" sz="1200" b="0" dirty="0" smtClean="0"/>
              <a:t>장비에서 이루어지고 해당 공인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도 유동</a:t>
            </a:r>
            <a:r>
              <a:rPr lang="en-US" altLang="ko-KR" sz="1200" b="0" dirty="0" smtClean="0"/>
              <a:t>IP/</a:t>
            </a:r>
            <a:r>
              <a:rPr lang="ko-KR" altLang="en-US" sz="1200" b="0" dirty="0" smtClean="0"/>
              <a:t>고정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일 수 있다</a:t>
            </a:r>
            <a:r>
              <a:rPr lang="en-US" altLang="ko-KR" sz="1200" b="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200" b="0" dirty="0" smtClean="0"/>
              <a:t>고정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면 당연히 비싸다</a:t>
            </a:r>
            <a:r>
              <a:rPr lang="en-US" altLang="ko-KR" sz="1200" b="0" dirty="0" smtClean="0"/>
              <a:t>.. </a:t>
            </a:r>
            <a:r>
              <a:rPr lang="ko-KR" altLang="en-US" sz="1200" b="0" dirty="0" smtClean="0"/>
              <a:t>유동</a:t>
            </a:r>
            <a:r>
              <a:rPr lang="en-US" altLang="ko-KR" sz="1200" b="0" dirty="0" smtClean="0"/>
              <a:t>IP</a:t>
            </a:r>
            <a:r>
              <a:rPr lang="ko-KR" altLang="en-US" sz="1200" b="0" dirty="0" smtClean="0"/>
              <a:t>를 위한 </a:t>
            </a:r>
            <a:r>
              <a:rPr lang="en-US" altLang="ko-KR" sz="1200" b="0" dirty="0" smtClean="0"/>
              <a:t>DDNS</a:t>
            </a:r>
            <a:r>
              <a:rPr lang="ko-KR" altLang="en-US" sz="1200" b="0" dirty="0" smtClean="0"/>
              <a:t>서비스가 있다</a:t>
            </a:r>
            <a:r>
              <a:rPr lang="en-US" altLang="ko-KR" sz="1200" b="0" dirty="0" smtClean="0"/>
              <a:t>.</a:t>
            </a:r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208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수업 진행 방식 </a:t>
            </a:r>
            <a:r>
              <a:rPr lang="en-US" altLang="ko-KR" dirty="0"/>
              <a:t>(4</a:t>
            </a:r>
            <a:r>
              <a:rPr lang="ko-KR" altLang="en-US" dirty="0"/>
              <a:t>시간 기준 </a:t>
            </a:r>
            <a:r>
              <a:rPr lang="en-US" altLang="ko-KR" dirty="0"/>
              <a:t>, 3</a:t>
            </a:r>
            <a:r>
              <a:rPr lang="ko-KR" altLang="en-US" dirty="0"/>
              <a:t>시간</a:t>
            </a:r>
            <a:r>
              <a:rPr lang="en-US" altLang="ko-KR" dirty="0"/>
              <a:t>30</a:t>
            </a:r>
            <a:r>
              <a:rPr lang="ko-KR" altLang="en-US" dirty="0"/>
              <a:t>분 수업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분 휴식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수업진행방식</a:t>
            </a:r>
            <a:endParaRPr lang="en-US" altLang="ko-KR" dirty="0"/>
          </a:p>
        </p:txBody>
      </p:sp>
      <p:sp>
        <p:nvSpPr>
          <p:cNvPr id="10" name="아래쪽 화살표 9"/>
          <p:cNvSpPr/>
          <p:nvPr/>
        </p:nvSpPr>
        <p:spPr>
          <a:xfrm>
            <a:off x="1836738" y="5066342"/>
            <a:ext cx="431800" cy="433387"/>
          </a:xfrm>
          <a:prstGeom prst="downArrow">
            <a:avLst>
              <a:gd name="adj1" fmla="val 50000"/>
              <a:gd name="adj2" fmla="val 3015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1836738" y="4491667"/>
            <a:ext cx="431800" cy="333011"/>
          </a:xfrm>
          <a:prstGeom prst="downArrow">
            <a:avLst>
              <a:gd name="adj1" fmla="val 50000"/>
              <a:gd name="adj2" fmla="val 3015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1836738" y="1610354"/>
            <a:ext cx="431800" cy="431800"/>
          </a:xfrm>
          <a:prstGeom prst="downArrow">
            <a:avLst>
              <a:gd name="adj1" fmla="val 50000"/>
              <a:gd name="adj2" fmla="val 3015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1836738" y="2402517"/>
            <a:ext cx="431800" cy="431800"/>
          </a:xfrm>
          <a:prstGeom prst="downArrow">
            <a:avLst>
              <a:gd name="adj1" fmla="val 50000"/>
              <a:gd name="adj2" fmla="val 30158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 Box 77"/>
          <p:cNvSpPr txBox="1">
            <a:spLocks noChangeArrowheads="1"/>
          </p:cNvSpPr>
          <p:nvPr/>
        </p:nvSpPr>
        <p:spPr bwMode="auto">
          <a:xfrm>
            <a:off x="4344714" y="1343323"/>
            <a:ext cx="4906962" cy="49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375" tIns="46187" rIns="92375" bIns="46187">
            <a:spAutoFit/>
          </a:bodyPr>
          <a:lstStyle>
            <a:lvl1pPr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</a:rPr>
              <a:t>강의 완료 후 자신이 얻을 목표 제시 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</a:rPr>
              <a:t>학습내용 간략한 소개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15" name="Text Box 78"/>
          <p:cNvSpPr txBox="1">
            <a:spLocks noChangeArrowheads="1"/>
          </p:cNvSpPr>
          <p:nvPr/>
        </p:nvSpPr>
        <p:spPr bwMode="auto">
          <a:xfrm>
            <a:off x="1012824" y="1356354"/>
            <a:ext cx="2853781" cy="36864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21242" tIns="60621" rIns="121242" bIns="60621">
            <a:spAutoFit/>
          </a:bodyPr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dirty="0">
                <a:latin typeface="굴림" pitchFamily="50" charset="-127"/>
                <a:ea typeface="굴림" pitchFamily="50" charset="-127"/>
              </a:rPr>
              <a:t>강의 들어가기 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(5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분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 Box 80"/>
          <p:cNvSpPr txBox="1">
            <a:spLocks noChangeArrowheads="1"/>
          </p:cNvSpPr>
          <p:nvPr/>
        </p:nvSpPr>
        <p:spPr bwMode="auto">
          <a:xfrm>
            <a:off x="1012825" y="2042154"/>
            <a:ext cx="2853781" cy="36864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21242" tIns="60621" rIns="121242" bIns="60621">
            <a:spAutoFit/>
          </a:bodyPr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dirty="0">
                <a:latin typeface="굴림" pitchFamily="50" charset="-127"/>
                <a:ea typeface="굴림" pitchFamily="50" charset="-127"/>
              </a:rPr>
              <a:t>생각 유도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용어설명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(10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분</a:t>
            </a:r>
            <a:r>
              <a:rPr lang="en-US" altLang="ko-KR" dirty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 Box 81"/>
          <p:cNvSpPr txBox="1">
            <a:spLocks noChangeArrowheads="1"/>
          </p:cNvSpPr>
          <p:nvPr/>
        </p:nvSpPr>
        <p:spPr bwMode="auto">
          <a:xfrm>
            <a:off x="1021534" y="3051306"/>
            <a:ext cx="3105796" cy="33496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242" tIns="60621" rIns="121242" bIns="60621" anchor="ctr"/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기본이론</a:t>
            </a:r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실습시범</a:t>
            </a:r>
          </a:p>
        </p:txBody>
      </p:sp>
      <p:sp>
        <p:nvSpPr>
          <p:cNvPr id="19" name="Text Box 82"/>
          <p:cNvSpPr txBox="1">
            <a:spLocks noChangeArrowheads="1"/>
          </p:cNvSpPr>
          <p:nvPr/>
        </p:nvSpPr>
        <p:spPr bwMode="auto">
          <a:xfrm>
            <a:off x="1021534" y="3921314"/>
            <a:ext cx="3105796" cy="373062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121242" tIns="60621" rIns="121242" bIns="60621">
            <a:spAutoFit/>
          </a:bodyPr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실습결과 평가 </a:t>
            </a:r>
          </a:p>
        </p:txBody>
      </p:sp>
      <p:sp>
        <p:nvSpPr>
          <p:cNvPr id="20" name="Text Box 83"/>
          <p:cNvSpPr txBox="1">
            <a:spLocks noChangeArrowheads="1"/>
          </p:cNvSpPr>
          <p:nvPr/>
        </p:nvSpPr>
        <p:spPr bwMode="auto">
          <a:xfrm>
            <a:off x="1012825" y="5510842"/>
            <a:ext cx="2065338" cy="373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242" tIns="60621" rIns="121242" bIns="60621">
            <a:spAutoFit/>
          </a:bodyPr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sz="1600" b="1" dirty="0" err="1">
                <a:latin typeface="굴림" pitchFamily="50" charset="-127"/>
                <a:ea typeface="굴림" pitchFamily="50" charset="-127"/>
              </a:rPr>
              <a:t>차시예고</a:t>
            </a:r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(5</a:t>
            </a: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분</a:t>
            </a:r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Text Box 77"/>
          <p:cNvSpPr txBox="1">
            <a:spLocks noChangeArrowheads="1"/>
          </p:cNvSpPr>
          <p:nvPr/>
        </p:nvSpPr>
        <p:spPr bwMode="auto">
          <a:xfrm>
            <a:off x="4234428" y="1964074"/>
            <a:ext cx="4906963" cy="68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375" tIns="46187" rIns="92375" bIns="46187">
            <a:spAutoFit/>
          </a:bodyPr>
          <a:lstStyle>
            <a:lvl1pPr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학습 전 생각해볼 문제 </a:t>
            </a:r>
            <a:r>
              <a:rPr lang="en-US" altLang="ko-KR" sz="1200" dirty="0">
                <a:solidFill>
                  <a:srgbClr val="000000"/>
                </a:solidFill>
              </a:rPr>
              <a:t>(why</a:t>
            </a:r>
            <a:r>
              <a:rPr lang="ko-KR" altLang="en-US" sz="1200" dirty="0">
                <a:solidFill>
                  <a:srgbClr val="000000"/>
                </a:solidFill>
              </a:rPr>
              <a:t>제시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왜 이것을 하는가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현장에서 유용성은</a:t>
            </a:r>
            <a:r>
              <a:rPr lang="en-US" altLang="ko-KR" sz="1200" dirty="0">
                <a:solidFill>
                  <a:srgbClr val="000000"/>
                </a:solidFill>
              </a:rPr>
              <a:t>?) 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수업 중 나올 용어 정리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26" name="Text Box 82"/>
          <p:cNvSpPr txBox="1">
            <a:spLocks noChangeArrowheads="1"/>
          </p:cNvSpPr>
          <p:nvPr/>
        </p:nvSpPr>
        <p:spPr bwMode="auto">
          <a:xfrm>
            <a:off x="1021534" y="4807829"/>
            <a:ext cx="2065338" cy="373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242" tIns="60621" rIns="121242" bIns="60621">
            <a:spAutoFit/>
          </a:bodyPr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수업 정리</a:t>
            </a:r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(10</a:t>
            </a: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분</a:t>
            </a:r>
            <a:r>
              <a:rPr lang="en-US" altLang="ko-KR" sz="1600" b="1" dirty="0"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16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Text Box 81"/>
          <p:cNvSpPr txBox="1">
            <a:spLocks noChangeArrowheads="1"/>
          </p:cNvSpPr>
          <p:nvPr/>
        </p:nvSpPr>
        <p:spPr bwMode="auto">
          <a:xfrm>
            <a:off x="1028677" y="3471604"/>
            <a:ext cx="1531643" cy="33496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242" tIns="60621" rIns="121242" bIns="60621" anchor="ctr"/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실습과제 실습</a:t>
            </a:r>
          </a:p>
        </p:txBody>
      </p:sp>
      <p:sp>
        <p:nvSpPr>
          <p:cNvPr id="30" name="Text Box 81"/>
          <p:cNvSpPr txBox="1">
            <a:spLocks noChangeArrowheads="1"/>
          </p:cNvSpPr>
          <p:nvPr/>
        </p:nvSpPr>
        <p:spPr bwMode="auto">
          <a:xfrm>
            <a:off x="2595687" y="3467448"/>
            <a:ext cx="1531643" cy="33496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21242" tIns="60621" rIns="121242" bIns="60621" anchor="ctr"/>
          <a:lstStyle/>
          <a:p>
            <a:pPr algn="ctr" defTabSz="1212419">
              <a:buClr>
                <a:srgbClr val="66FFFF"/>
              </a:buClr>
              <a:defRPr/>
            </a:pPr>
            <a:r>
              <a:rPr lang="ko-KR" altLang="en-US" dirty="0">
                <a:latin typeface="굴림" pitchFamily="50" charset="-127"/>
                <a:ea typeface="굴림" pitchFamily="50" charset="-127"/>
              </a:rPr>
              <a:t>심화</a:t>
            </a:r>
            <a:r>
              <a:rPr lang="ko-KR" altLang="en-US" sz="1600" b="1" dirty="0">
                <a:latin typeface="굴림" pitchFamily="50" charset="-127"/>
                <a:ea typeface="굴림" pitchFamily="50" charset="-127"/>
              </a:rPr>
              <a:t>과제 실습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914400" y="2808596"/>
            <a:ext cx="3518263" cy="161828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1" name="Text Box 77"/>
          <p:cNvSpPr txBox="1">
            <a:spLocks noChangeArrowheads="1"/>
          </p:cNvSpPr>
          <p:nvPr/>
        </p:nvSpPr>
        <p:spPr bwMode="auto">
          <a:xfrm>
            <a:off x="4591932" y="2851135"/>
            <a:ext cx="4906963" cy="116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375" tIns="46187" rIns="92375" bIns="46187">
            <a:spAutoFit/>
          </a:bodyPr>
          <a:lstStyle>
            <a:lvl1pPr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기본 이론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실습 시범 제시 </a:t>
            </a:r>
            <a:r>
              <a:rPr lang="en-US" altLang="ko-KR" sz="1200" dirty="0">
                <a:solidFill>
                  <a:srgbClr val="000000"/>
                </a:solidFill>
              </a:rPr>
              <a:t>(20</a:t>
            </a:r>
            <a:r>
              <a:rPr lang="ko-KR" altLang="en-US" sz="1200" dirty="0">
                <a:solidFill>
                  <a:srgbClr val="000000"/>
                </a:solidFill>
              </a:rPr>
              <a:t>분 기준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개인별 실습과제 실습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기초 학생 기준으로 제시</a:t>
            </a:r>
            <a:r>
              <a:rPr lang="en-US" altLang="ko-KR" sz="1200" dirty="0">
                <a:solidFill>
                  <a:srgbClr val="000000"/>
                </a:solidFill>
              </a:rPr>
              <a:t>, 30</a:t>
            </a:r>
            <a:r>
              <a:rPr lang="ko-KR" altLang="en-US" sz="1200" dirty="0">
                <a:solidFill>
                  <a:srgbClr val="000000"/>
                </a:solidFill>
              </a:rPr>
              <a:t>분 분량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</a:rPr>
              <a:t>심화과제 실습</a:t>
            </a:r>
            <a:r>
              <a:rPr lang="en-US" altLang="ko-KR" sz="1200" b="1" dirty="0">
                <a:solidFill>
                  <a:srgbClr val="000000"/>
                </a:solidFill>
              </a:rPr>
              <a:t>(</a:t>
            </a:r>
            <a:r>
              <a:rPr lang="ko-KR" altLang="en-US" sz="1200" b="1" dirty="0">
                <a:solidFill>
                  <a:srgbClr val="000000"/>
                </a:solidFill>
              </a:rPr>
              <a:t>실습진도가 빠른 학생 기준 심화과제 준비필수</a:t>
            </a:r>
            <a:r>
              <a:rPr lang="en-US" altLang="ko-KR" sz="1200" b="1" dirty="0">
                <a:solidFill>
                  <a:srgbClr val="000000"/>
                </a:solidFill>
              </a:rPr>
              <a:t>)</a:t>
            </a: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실습과정을 지켜보며 </a:t>
            </a:r>
            <a:r>
              <a:rPr lang="ko-KR" altLang="en-US" sz="1200" dirty="0" err="1">
                <a:solidFill>
                  <a:srgbClr val="000000"/>
                </a:solidFill>
              </a:rPr>
              <a:t>미진자</a:t>
            </a:r>
            <a:r>
              <a:rPr lang="ko-KR" altLang="en-US" sz="1200" dirty="0">
                <a:solidFill>
                  <a:srgbClr val="000000"/>
                </a:solidFill>
              </a:rPr>
              <a:t> 도움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고성과자 심화과제 추가 제시</a:t>
            </a:r>
            <a:endParaRPr lang="en-US" altLang="ko-KR" sz="1200" b="1" dirty="0">
              <a:solidFill>
                <a:srgbClr val="000000"/>
              </a:solidFill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실습결과물 제출 평가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학번을 포함한 </a:t>
            </a:r>
            <a:r>
              <a:rPr lang="ko-KR" altLang="en-US" sz="1200" dirty="0" err="1">
                <a:solidFill>
                  <a:srgbClr val="000000"/>
                </a:solidFill>
              </a:rPr>
              <a:t>캡쳐물</a:t>
            </a:r>
            <a:r>
              <a:rPr lang="ko-KR" altLang="en-US" sz="1200" dirty="0">
                <a:solidFill>
                  <a:srgbClr val="000000"/>
                </a:solidFill>
              </a:rPr>
              <a:t> 제출</a:t>
            </a:r>
            <a:r>
              <a:rPr lang="en-US" altLang="ko-KR" sz="1200" dirty="0">
                <a:solidFill>
                  <a:srgbClr val="000000"/>
                </a:solidFill>
              </a:rPr>
              <a:t>)(10</a:t>
            </a:r>
            <a:r>
              <a:rPr lang="ko-KR" altLang="en-US" sz="1200" dirty="0">
                <a:solidFill>
                  <a:srgbClr val="000000"/>
                </a:solidFill>
              </a:rPr>
              <a:t>분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1073" y="2795613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총 </a:t>
            </a:r>
            <a:r>
              <a:rPr lang="en-US" altLang="ko-KR" sz="1200" dirty="0"/>
              <a:t>3</a:t>
            </a:r>
            <a:r>
              <a:rPr lang="ko-KR" altLang="en-US" sz="1200" dirty="0"/>
              <a:t>개 제시 </a:t>
            </a:r>
            <a:r>
              <a:rPr lang="en-US" altLang="ko-KR" sz="1200" dirty="0"/>
              <a:t>(1</a:t>
            </a:r>
            <a:r>
              <a:rPr lang="ko-KR" altLang="en-US" sz="1200" dirty="0"/>
              <a:t>시간 분량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2" name="Text Box 77"/>
          <p:cNvSpPr txBox="1">
            <a:spLocks noChangeArrowheads="1"/>
          </p:cNvSpPr>
          <p:nvPr/>
        </p:nvSpPr>
        <p:spPr bwMode="auto">
          <a:xfrm>
            <a:off x="3373097" y="4696788"/>
            <a:ext cx="4906962" cy="72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375" tIns="46187" rIns="92375" bIns="46187">
            <a:spAutoFit/>
          </a:bodyPr>
          <a:lstStyle>
            <a:lvl1pPr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b="1" dirty="0">
                <a:solidFill>
                  <a:srgbClr val="000000"/>
                </a:solidFill>
              </a:rPr>
              <a:t>금일 학습에 대한 내용 정리</a:t>
            </a:r>
            <a:endParaRPr lang="en-US" altLang="ko-KR" sz="1200" b="1" dirty="0">
              <a:solidFill>
                <a:srgbClr val="000000"/>
              </a:solidFill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간단한 퀴즈 실시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0000"/>
                </a:solidFill>
              </a:rPr>
              <a:t>질문 답변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  <p:sp>
        <p:nvSpPr>
          <p:cNvPr id="33" name="Text Box 77"/>
          <p:cNvSpPr txBox="1">
            <a:spLocks noChangeArrowheads="1"/>
          </p:cNvSpPr>
          <p:nvPr/>
        </p:nvSpPr>
        <p:spPr bwMode="auto">
          <a:xfrm>
            <a:off x="3373097" y="5523334"/>
            <a:ext cx="4906962" cy="27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375" tIns="46187" rIns="92375" bIns="46187">
            <a:spAutoFit/>
          </a:bodyPr>
          <a:lstStyle>
            <a:lvl1pPr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defTabSz="92392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171450" indent="-171450" eaLnBrk="1" hangingPunct="1"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rgbClr val="000000"/>
                </a:solidFill>
              </a:rPr>
              <a:t>차시</a:t>
            </a:r>
            <a:r>
              <a:rPr lang="ko-KR" altLang="en-US" sz="1200" dirty="0">
                <a:solidFill>
                  <a:srgbClr val="000000"/>
                </a:solidFill>
              </a:rPr>
              <a:t> 예고 및 준비 사항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ko-KR" altLang="en-US" sz="1200" dirty="0">
                <a:solidFill>
                  <a:srgbClr val="000000"/>
                </a:solidFill>
              </a:rPr>
              <a:t>용어 조사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관련 사항 조사</a:t>
            </a:r>
            <a:r>
              <a:rPr lang="en-US" altLang="ko-KR" sz="1200" dirty="0">
                <a:solidFill>
                  <a:srgbClr val="000000"/>
                </a:solidFill>
              </a:rPr>
              <a:t>) </a:t>
            </a:r>
            <a:r>
              <a:rPr lang="ko-KR" altLang="en-US" sz="1200" dirty="0">
                <a:solidFill>
                  <a:srgbClr val="000000"/>
                </a:solidFill>
              </a:rPr>
              <a:t>제시</a:t>
            </a:r>
            <a:endParaRPr lang="en-US" altLang="ko-KR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8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-5)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348" y="1208849"/>
            <a:ext cx="87973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</a:rPr>
              <a:t>특별한 </a:t>
            </a:r>
            <a:r>
              <a:rPr lang="en-US" altLang="ko-KR" dirty="0" smtClean="0">
                <a:solidFill>
                  <a:srgbClr val="FF0000"/>
                </a:solidFill>
              </a:rPr>
              <a:t>IP : </a:t>
            </a:r>
            <a:r>
              <a:rPr lang="en-US" altLang="ko-KR" dirty="0" smtClean="0">
                <a:solidFill>
                  <a:schemeClr val="tx1"/>
                </a:solidFill>
              </a:rPr>
              <a:t>127.0.0.1 (</a:t>
            </a:r>
            <a:r>
              <a:rPr lang="ko-KR" altLang="en-US" dirty="0" smtClean="0">
                <a:solidFill>
                  <a:schemeClr val="tx1"/>
                </a:solidFill>
              </a:rPr>
              <a:t>일명</a:t>
            </a:r>
            <a:r>
              <a:rPr lang="en-US" altLang="ko-KR" dirty="0" smtClean="0">
                <a:solidFill>
                  <a:schemeClr val="tx1"/>
                </a:solidFill>
              </a:rPr>
              <a:t>loopback)</a:t>
            </a:r>
            <a:r>
              <a:rPr lang="ko-KR" altLang="en-US" dirty="0" smtClean="0">
                <a:solidFill>
                  <a:schemeClr val="tx1"/>
                </a:solidFill>
              </a:rPr>
              <a:t>자기 자신의 </a:t>
            </a:r>
            <a:r>
              <a:rPr lang="en-US" altLang="ko-KR" dirty="0" smtClean="0">
                <a:solidFill>
                  <a:schemeClr val="tx1"/>
                </a:solidFill>
              </a:rPr>
              <a:t>IP, </a:t>
            </a:r>
            <a:r>
              <a:rPr lang="ko-KR" altLang="en-US" dirty="0" smtClean="0">
                <a:solidFill>
                  <a:schemeClr val="tx1"/>
                </a:solidFill>
              </a:rPr>
              <a:t>관습적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끝자리 </a:t>
            </a:r>
            <a:r>
              <a:rPr lang="en-US" altLang="ko-KR" dirty="0" smtClean="0">
                <a:solidFill>
                  <a:schemeClr val="tx1"/>
                </a:solidFill>
              </a:rPr>
              <a:t>1: </a:t>
            </a:r>
            <a:r>
              <a:rPr lang="ko-KR" altLang="en-US" dirty="0" smtClean="0">
                <a:solidFill>
                  <a:schemeClr val="tx1"/>
                </a:solidFill>
              </a:rPr>
              <a:t>라우터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끝자리 </a:t>
            </a:r>
            <a:r>
              <a:rPr lang="en-US" altLang="ko-KR" dirty="0" smtClean="0">
                <a:solidFill>
                  <a:schemeClr val="tx1"/>
                </a:solidFill>
              </a:rPr>
              <a:t>255: </a:t>
            </a:r>
            <a:r>
              <a:rPr lang="ko-KR" altLang="en-US" dirty="0" smtClean="0">
                <a:solidFill>
                  <a:schemeClr val="tx1"/>
                </a:solidFill>
              </a:rPr>
              <a:t>같은 네트워크 상 모든 단말 </a:t>
            </a:r>
            <a:r>
              <a:rPr lang="en-US" altLang="ko-KR" dirty="0" smtClean="0">
                <a:solidFill>
                  <a:schemeClr val="tx1"/>
                </a:solidFill>
              </a:rPr>
              <a:t>ex) 192.168.23.1 / 192.168.23.255)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rgbClr val="FF0000"/>
                </a:solidFill>
              </a:rPr>
              <a:t>Port</a:t>
            </a:r>
            <a:r>
              <a:rPr lang="ko-KR" altLang="en-US" dirty="0" smtClean="0">
                <a:solidFill>
                  <a:srgbClr val="FF0000"/>
                </a:solidFill>
              </a:rPr>
              <a:t> 번호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/>
              <a:t>: IP</a:t>
            </a:r>
            <a:r>
              <a:rPr lang="ko-KR" altLang="en-US" dirty="0" smtClean="0"/>
              <a:t>는 해당 단말</a:t>
            </a:r>
            <a:r>
              <a:rPr lang="en-US" altLang="ko-KR" dirty="0" smtClean="0"/>
              <a:t>(PC,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,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까지의 주소</a:t>
            </a:r>
            <a:r>
              <a:rPr lang="en-US" altLang="ko-KR" dirty="0" smtClean="0"/>
              <a:t>, IP</a:t>
            </a:r>
            <a:r>
              <a:rPr lang="ko-KR" altLang="en-US" dirty="0" smtClean="0"/>
              <a:t>아래 서비스를 위한 포트번호 체계</a:t>
            </a:r>
            <a:endParaRPr lang="en-US" altLang="ko-KR" dirty="0" smtClean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즉 택배 시키면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주소 쓰고 받는 사람까지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써야 된다</a:t>
            </a:r>
            <a:r>
              <a:rPr lang="en-US" altLang="ko-KR" dirty="0" smtClean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/>
              <a:t>몇몇 기본적으로 예약되어 있는 포트번호</a:t>
            </a:r>
            <a:r>
              <a:rPr lang="en-US" altLang="ko-KR" dirty="0" smtClean="0"/>
              <a:t>: http:80, https: 8080,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: 3306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: 22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err="1" smtClean="0"/>
              <a:t>netstat</a:t>
            </a:r>
            <a:r>
              <a:rPr lang="en-US" altLang="ko-KR" dirty="0" smtClean="0"/>
              <a:t> -a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hlinkClick r:id="rId2"/>
              </a:rPr>
              <a:t>http://www.naver.com</a:t>
            </a:r>
            <a:r>
              <a:rPr lang="en-US" altLang="ko-KR" dirty="0" smtClean="0"/>
              <a:t> : www.naver.com</a:t>
            </a:r>
            <a:r>
              <a:rPr lang="ko-KR" altLang="en-US" dirty="0" smtClean="0"/>
              <a:t>라는 이름으로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를 찾아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를 받아온 후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서비스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포트번호</a:t>
            </a:r>
            <a:r>
              <a:rPr lang="en-US" altLang="ko-KR" dirty="0" smtClean="0"/>
              <a:t>80) </a:t>
            </a:r>
            <a:r>
              <a:rPr lang="ko-KR" altLang="en-US" dirty="0" smtClean="0"/>
              <a:t>를 요청하라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213" y="3713890"/>
            <a:ext cx="3510900" cy="247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0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-6)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1348" y="1208849"/>
            <a:ext cx="8797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 smtClean="0">
                <a:solidFill>
                  <a:srgbClr val="FF0000"/>
                </a:solidFill>
              </a:rPr>
              <a:t>포트포워딩</a:t>
            </a:r>
            <a:r>
              <a:rPr lang="en-US" altLang="ko-KR" dirty="0" smtClean="0">
                <a:solidFill>
                  <a:srgbClr val="FF0000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사설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가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공인</a:t>
            </a:r>
            <a:r>
              <a:rPr lang="en-US" altLang="ko-KR" dirty="0" smtClean="0">
                <a:solidFill>
                  <a:schemeClr val="tx1"/>
                </a:solidFill>
              </a:rPr>
              <a:t>IP(</a:t>
            </a:r>
            <a:r>
              <a:rPr lang="ko-KR" altLang="en-US" dirty="0" smtClean="0">
                <a:solidFill>
                  <a:schemeClr val="tx1"/>
                </a:solidFill>
              </a:rPr>
              <a:t>상단</a:t>
            </a:r>
            <a:r>
              <a:rPr lang="en-US" altLang="ko-KR" dirty="0" smtClean="0">
                <a:solidFill>
                  <a:schemeClr val="tx1"/>
                </a:solidFill>
              </a:rPr>
              <a:t>IP)</a:t>
            </a:r>
            <a:r>
              <a:rPr lang="ko-KR" altLang="en-US" dirty="0" smtClean="0">
                <a:solidFill>
                  <a:schemeClr val="tx1"/>
                </a:solidFill>
              </a:rPr>
              <a:t>체계의 서비스를 </a:t>
            </a:r>
            <a:r>
              <a:rPr lang="ko-KR" altLang="en-US" dirty="0" err="1" smtClean="0">
                <a:solidFill>
                  <a:schemeClr val="tx1"/>
                </a:solidFill>
              </a:rPr>
              <a:t>받기위한</a:t>
            </a:r>
            <a:r>
              <a:rPr lang="ko-KR" altLang="en-US" dirty="0" smtClean="0">
                <a:solidFill>
                  <a:schemeClr val="tx1"/>
                </a:solidFill>
              </a:rPr>
              <a:t> 방법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상단에 위치한 장치에 </a:t>
            </a:r>
            <a:r>
              <a:rPr lang="ko-KR" altLang="en-US" dirty="0" err="1" smtClean="0">
                <a:solidFill>
                  <a:schemeClr val="tx1"/>
                </a:solidFill>
              </a:rPr>
              <a:t>특정포트를</a:t>
            </a:r>
            <a:r>
              <a:rPr lang="ko-KR" altLang="en-US" dirty="0" smtClean="0">
                <a:solidFill>
                  <a:schemeClr val="tx1"/>
                </a:solidFill>
              </a:rPr>
              <a:t> 등록하여 </a:t>
            </a:r>
            <a:r>
              <a:rPr lang="ko-KR" altLang="en-US" dirty="0" err="1" smtClean="0">
                <a:solidFill>
                  <a:schemeClr val="tx1"/>
                </a:solidFill>
              </a:rPr>
              <a:t>해당포트의</a:t>
            </a:r>
            <a:r>
              <a:rPr lang="ko-KR" altLang="en-US" dirty="0" smtClean="0">
                <a:solidFill>
                  <a:schemeClr val="tx1"/>
                </a:solidFill>
              </a:rPr>
              <a:t> 요청이 오면 하단 지정된 </a:t>
            </a:r>
            <a:r>
              <a:rPr lang="ko-KR" altLang="en-US" dirty="0" err="1" smtClean="0">
                <a:solidFill>
                  <a:schemeClr val="tx1"/>
                </a:solidFill>
              </a:rPr>
              <a:t>단말에게</a:t>
            </a:r>
            <a:r>
              <a:rPr lang="ko-KR" altLang="en-US" dirty="0" smtClean="0">
                <a:solidFill>
                  <a:schemeClr val="tx1"/>
                </a:solidFill>
              </a:rPr>
              <a:t> 서비스 전달 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 bwMode="auto">
          <a:xfrm>
            <a:off x="1556887" y="2439720"/>
            <a:ext cx="2806117" cy="1799438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0912" y="2439720"/>
            <a:ext cx="190468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0" dirty="0" smtClean="0"/>
              <a:t>내 </a:t>
            </a:r>
            <a:r>
              <a:rPr lang="en-US" altLang="ko-KR" sz="1200" b="0" dirty="0" smtClean="0"/>
              <a:t>PC -192.168.0.30</a:t>
            </a:r>
          </a:p>
          <a:p>
            <a:endParaRPr lang="en-US" altLang="ko-KR" sz="1200" b="0" dirty="0"/>
          </a:p>
          <a:p>
            <a:r>
              <a:rPr lang="en-US" altLang="ko-KR" sz="1200" b="0" dirty="0" smtClean="0"/>
              <a:t>           22,80,8080,3306</a:t>
            </a:r>
            <a:endParaRPr lang="ko-KR" altLang="en-US" sz="1200" b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3175323" y="3280753"/>
            <a:ext cx="775981" cy="553673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5516" y="5873839"/>
            <a:ext cx="3345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 smtClean="0"/>
              <a:t>내 </a:t>
            </a:r>
            <a:r>
              <a:rPr lang="ko-KR" altLang="en-US" sz="1100" b="0" dirty="0" err="1" smtClean="0"/>
              <a:t>버추얼머신의</a:t>
            </a:r>
            <a:r>
              <a:rPr lang="ko-KR" altLang="en-US" sz="1100" b="0" dirty="0" smtClean="0"/>
              <a:t> 설정에서 </a:t>
            </a:r>
            <a:r>
              <a:rPr lang="ko-KR" altLang="en-US" sz="1100" b="0" dirty="0" err="1" smtClean="0"/>
              <a:t>포트포워딩을</a:t>
            </a:r>
            <a:r>
              <a:rPr lang="ko-KR" altLang="en-US" sz="1100" b="0" dirty="0" smtClean="0"/>
              <a:t> 설정한다</a:t>
            </a:r>
            <a:endParaRPr lang="en-US" altLang="ko-KR" sz="1100" b="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6" y="4359994"/>
            <a:ext cx="4370227" cy="14089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90318" y="3622674"/>
            <a:ext cx="2534668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 smtClean="0"/>
              <a:t>내 </a:t>
            </a:r>
            <a:r>
              <a:rPr lang="ko-KR" altLang="en-US" sz="1100" b="0" dirty="0" err="1" smtClean="0"/>
              <a:t>버추얼머신</a:t>
            </a:r>
            <a:r>
              <a:rPr lang="en-US" altLang="ko-KR" sz="1100" b="0" dirty="0" smtClean="0"/>
              <a:t> </a:t>
            </a:r>
          </a:p>
          <a:p>
            <a:r>
              <a:rPr lang="en-US" altLang="ko-KR" sz="1100" b="0" dirty="0" smtClean="0"/>
              <a:t>- </a:t>
            </a:r>
            <a:r>
              <a:rPr lang="ko-KR" altLang="en-US" sz="1100" b="0" dirty="0" smtClean="0"/>
              <a:t>내 </a:t>
            </a:r>
            <a:r>
              <a:rPr lang="ko-KR" altLang="en-US" sz="1100" b="0" dirty="0" err="1" smtClean="0"/>
              <a:t>피씨에서</a:t>
            </a:r>
            <a:r>
              <a:rPr lang="ko-KR" altLang="en-US" sz="1100" b="0" dirty="0" smtClean="0"/>
              <a:t> 지정해주는 사설</a:t>
            </a:r>
            <a:r>
              <a:rPr lang="en-US" altLang="ko-KR" sz="1100" b="0" dirty="0" smtClean="0"/>
              <a:t>IP</a:t>
            </a:r>
            <a:r>
              <a:rPr lang="ko-KR" altLang="en-US" sz="1100" b="0" dirty="0" smtClean="0"/>
              <a:t>체계</a:t>
            </a:r>
            <a:endParaRPr lang="ko-KR" altLang="en-US" sz="11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548100" y="2286959"/>
            <a:ext cx="3719238" cy="20898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100" b="0" dirty="0" smtClean="0"/>
              <a:t>나의 </a:t>
            </a:r>
            <a:r>
              <a:rPr lang="ko-KR" altLang="en-US" sz="1100" b="0" dirty="0" err="1" smtClean="0"/>
              <a:t>버추얼</a:t>
            </a:r>
            <a:r>
              <a:rPr lang="ko-KR" altLang="en-US" sz="1100" b="0" dirty="0" smtClean="0"/>
              <a:t> </a:t>
            </a:r>
            <a:r>
              <a:rPr lang="ko-KR" altLang="en-US" sz="1100" b="0" dirty="0" err="1" smtClean="0"/>
              <a:t>머신은</a:t>
            </a:r>
            <a:r>
              <a:rPr lang="ko-KR" altLang="en-US" sz="1100" b="0" dirty="0" smtClean="0"/>
              <a:t> 나의 </a:t>
            </a:r>
            <a:r>
              <a:rPr lang="en-US" altLang="ko-KR" sz="1100" b="0" dirty="0" smtClean="0"/>
              <a:t>PC</a:t>
            </a:r>
            <a:r>
              <a:rPr lang="ko-KR" altLang="en-US" sz="1100" b="0" dirty="0" smtClean="0"/>
              <a:t>안에 가상으로 만든 장치로 실제 내</a:t>
            </a:r>
            <a:r>
              <a:rPr lang="en-US" altLang="ko-KR" sz="1100" b="0" dirty="0" smtClean="0"/>
              <a:t>PC</a:t>
            </a:r>
            <a:r>
              <a:rPr lang="ko-KR" altLang="en-US" sz="1100" b="0" dirty="0" smtClean="0"/>
              <a:t>에서 </a:t>
            </a:r>
            <a:r>
              <a:rPr lang="en-US" altLang="ko-KR" sz="1100" b="0" dirty="0" smtClean="0"/>
              <a:t>NAT</a:t>
            </a:r>
            <a:r>
              <a:rPr lang="ko-KR" altLang="en-US" sz="1100" b="0" dirty="0" smtClean="0"/>
              <a:t>로 </a:t>
            </a:r>
            <a:r>
              <a:rPr lang="en-US" altLang="ko-KR" sz="1100" b="0" dirty="0" smtClean="0"/>
              <a:t>IP</a:t>
            </a:r>
            <a:r>
              <a:rPr lang="ko-KR" altLang="en-US" sz="1100" b="0" dirty="0" smtClean="0"/>
              <a:t>를 사설로 </a:t>
            </a:r>
            <a:r>
              <a:rPr lang="ko-KR" altLang="en-US" sz="1100" b="0" dirty="0" err="1" smtClean="0"/>
              <a:t>받아옴</a:t>
            </a:r>
            <a:endParaRPr lang="en-US" altLang="ko-KR" sz="1100" b="0" dirty="0" smtClean="0"/>
          </a:p>
          <a:p>
            <a:pPr marL="228600" indent="-228600">
              <a:buAutoNum type="arabicParenR"/>
            </a:pPr>
            <a:r>
              <a:rPr lang="ko-KR" altLang="en-US" sz="1100" b="0" dirty="0" smtClean="0"/>
              <a:t>나의 </a:t>
            </a:r>
            <a:r>
              <a:rPr lang="en-US" altLang="ko-KR" sz="1100" b="0" dirty="0" smtClean="0"/>
              <a:t>PC</a:t>
            </a:r>
            <a:r>
              <a:rPr lang="ko-KR" altLang="en-US" sz="1100" b="0" dirty="0" smtClean="0"/>
              <a:t>레벨에서 나의 </a:t>
            </a:r>
            <a:r>
              <a:rPr lang="ko-KR" altLang="en-US" sz="1100" b="0" dirty="0" err="1" smtClean="0"/>
              <a:t>버추얼</a:t>
            </a:r>
            <a:r>
              <a:rPr lang="ko-KR" altLang="en-US" sz="1100" b="0" dirty="0" smtClean="0"/>
              <a:t> 박스의 서비스를 호출할 수 없다</a:t>
            </a:r>
            <a:endParaRPr lang="en-US" altLang="ko-KR" sz="1100" b="0" dirty="0" smtClean="0"/>
          </a:p>
          <a:p>
            <a:pPr marL="228600" indent="-228600">
              <a:buAutoNum type="arabicParenR"/>
            </a:pPr>
            <a:r>
              <a:rPr lang="ko-KR" altLang="en-US" sz="1100" b="0" dirty="0" smtClean="0"/>
              <a:t>그렇기 때문에 나의 </a:t>
            </a:r>
            <a:r>
              <a:rPr lang="en-US" altLang="ko-KR" sz="1100" b="0" dirty="0" smtClean="0"/>
              <a:t>PC</a:t>
            </a:r>
            <a:r>
              <a:rPr lang="ko-KR" altLang="en-US" sz="1100" b="0" dirty="0" smtClean="0"/>
              <a:t>의 </a:t>
            </a:r>
            <a:r>
              <a:rPr lang="en-US" altLang="ko-KR" sz="1100" b="0" dirty="0" smtClean="0"/>
              <a:t>IP</a:t>
            </a:r>
            <a:r>
              <a:rPr lang="ko-KR" altLang="en-US" sz="1100" b="0" dirty="0" smtClean="0"/>
              <a:t>로 호출하고 </a:t>
            </a:r>
            <a:r>
              <a:rPr lang="en-US" altLang="ko-KR" sz="1100" b="0" dirty="0" smtClean="0"/>
              <a:t>Port 22,80,8080,3306</a:t>
            </a:r>
            <a:r>
              <a:rPr lang="ko-KR" altLang="en-US" sz="1100" b="0" dirty="0" smtClean="0"/>
              <a:t>을 호출하면 이 서비스는 내 </a:t>
            </a:r>
            <a:r>
              <a:rPr lang="en-US" altLang="ko-KR" sz="1100" b="0" dirty="0" smtClean="0"/>
              <a:t>PC</a:t>
            </a:r>
            <a:r>
              <a:rPr lang="ko-KR" altLang="en-US" sz="1100" b="0" dirty="0" smtClean="0"/>
              <a:t>가 아니고 </a:t>
            </a:r>
            <a:r>
              <a:rPr lang="ko-KR" altLang="en-US" sz="1100" b="0" dirty="0" err="1" smtClean="0"/>
              <a:t>버추얼</a:t>
            </a:r>
            <a:r>
              <a:rPr lang="ko-KR" altLang="en-US" sz="1100" b="0" dirty="0" smtClean="0"/>
              <a:t> 박스의 서비스를 부른다</a:t>
            </a:r>
            <a:endParaRPr lang="en-US" altLang="ko-KR" sz="1100" b="0" dirty="0" smtClean="0"/>
          </a:p>
          <a:p>
            <a:pPr marL="228600" indent="-228600">
              <a:buAutoNum type="arabicParenR"/>
            </a:pPr>
            <a:endParaRPr lang="en-US" altLang="ko-KR" sz="1100" b="0" dirty="0"/>
          </a:p>
          <a:p>
            <a:r>
              <a:rPr lang="en-US" altLang="ko-KR" sz="1100" b="0" dirty="0" smtClean="0"/>
              <a:t>Ex) </a:t>
            </a:r>
            <a:r>
              <a:rPr lang="ko-KR" altLang="en-US" sz="1100" b="0" dirty="0" err="1" smtClean="0"/>
              <a:t>버추얼박스에</a:t>
            </a:r>
            <a:r>
              <a:rPr lang="ko-KR" altLang="en-US" sz="1100" b="0" dirty="0" smtClean="0"/>
              <a:t> 리눅스 </a:t>
            </a:r>
            <a:r>
              <a:rPr lang="ko-KR" altLang="en-US" sz="1100" b="0" dirty="0" err="1" smtClean="0"/>
              <a:t>웹서버를</a:t>
            </a:r>
            <a:r>
              <a:rPr lang="ko-KR" altLang="en-US" sz="1100" b="0" dirty="0" smtClean="0"/>
              <a:t> 설치하고</a:t>
            </a:r>
            <a:r>
              <a:rPr lang="en-US" altLang="ko-KR" sz="1100" b="0" dirty="0" smtClean="0"/>
              <a:t>, </a:t>
            </a:r>
            <a:r>
              <a:rPr lang="ko-KR" altLang="en-US" sz="1100" b="0" dirty="0" smtClean="0"/>
              <a:t>다른 곳에서 </a:t>
            </a:r>
            <a:r>
              <a:rPr lang="en-US" altLang="ko-KR" sz="1100" b="0" dirty="0" smtClean="0"/>
              <a:t>192.168.0.30 </a:t>
            </a:r>
            <a:r>
              <a:rPr lang="ko-KR" altLang="en-US" sz="1100" b="0" dirty="0" smtClean="0"/>
              <a:t>으로 </a:t>
            </a:r>
            <a:r>
              <a:rPr lang="en-US" altLang="ko-KR" sz="1100" b="0" dirty="0" smtClean="0"/>
              <a:t>http</a:t>
            </a:r>
            <a:r>
              <a:rPr lang="ko-KR" altLang="en-US" sz="1100" b="0" dirty="0" smtClean="0"/>
              <a:t>요청을 하면 </a:t>
            </a:r>
            <a:r>
              <a:rPr lang="ko-KR" altLang="en-US" sz="1100" b="0" dirty="0" err="1" smtClean="0"/>
              <a:t>버추얼박스의</a:t>
            </a:r>
            <a:r>
              <a:rPr lang="ko-KR" altLang="en-US" sz="1100" b="0" dirty="0" smtClean="0"/>
              <a:t> 서버가 반응한다</a:t>
            </a:r>
            <a:endParaRPr lang="en-US" altLang="ko-KR" sz="1100" b="0" dirty="0" smtClean="0"/>
          </a:p>
        </p:txBody>
      </p:sp>
      <p:cxnSp>
        <p:nvCxnSpPr>
          <p:cNvPr id="13" name="직선 화살표 연결선 12"/>
          <p:cNvCxnSpPr/>
          <p:nvPr/>
        </p:nvCxnSpPr>
        <p:spPr bwMode="auto">
          <a:xfrm>
            <a:off x="605516" y="2407640"/>
            <a:ext cx="1013559" cy="129443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>
            <a:off x="1990318" y="2692866"/>
            <a:ext cx="1217196" cy="587887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465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서버 사이드 설치  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네트워크</a:t>
              </a: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  <a:latin typeface="+mn-ea"/>
                </a:rPr>
                <a:t>이야기</a:t>
              </a:r>
              <a:r>
                <a:rPr lang="en-US" altLang="ko-KR" sz="1300" dirty="0" smtClean="0">
                  <a:solidFill>
                    <a:schemeClr val="tx1"/>
                  </a:solidFill>
                  <a:latin typeface="+mn-ea"/>
                </a:rPr>
                <a:t>-7)</a:t>
              </a:r>
              <a:endParaRPr lang="ko-KR" altLang="en-US" sz="13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658678" y="872614"/>
            <a:ext cx="4019335" cy="246221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altLang="ko-KR" sz="1000" dirty="0"/>
              <a:t>(IP,</a:t>
            </a:r>
            <a:r>
              <a:rPr lang="ko-KR" altLang="en-US" sz="1000" dirty="0"/>
              <a:t>라우팅</a:t>
            </a:r>
            <a:r>
              <a:rPr lang="en-US" altLang="ko-KR" sz="1000" dirty="0"/>
              <a:t>,DNS, </a:t>
            </a:r>
            <a:r>
              <a:rPr lang="en-US" altLang="ko-KR" sz="1000" dirty="0" smtClean="0"/>
              <a:t>DHCP/</a:t>
            </a:r>
            <a:r>
              <a:rPr lang="ko-KR" altLang="en-US" sz="1000" dirty="0"/>
              <a:t>고정</a:t>
            </a:r>
            <a:r>
              <a:rPr lang="en-US" altLang="ko-KR" sz="1000" dirty="0"/>
              <a:t>IP, </a:t>
            </a:r>
            <a:r>
              <a:rPr lang="ko-KR" altLang="en-US" sz="1000" dirty="0"/>
              <a:t>공인</a:t>
            </a:r>
            <a:r>
              <a:rPr lang="en-US" altLang="ko-KR" sz="1000" dirty="0"/>
              <a:t>IP/</a:t>
            </a:r>
            <a:r>
              <a:rPr lang="ko-KR" altLang="en-US" sz="1000" dirty="0"/>
              <a:t>사설</a:t>
            </a:r>
            <a:r>
              <a:rPr lang="en-US" altLang="ko-KR" sz="1000" dirty="0" smtClean="0"/>
              <a:t>IP(NAT), </a:t>
            </a:r>
            <a:r>
              <a:rPr lang="ko-KR" altLang="en-US" sz="1000" dirty="0" err="1" smtClean="0"/>
              <a:t>포트포워딩</a:t>
            </a:r>
            <a:r>
              <a:rPr lang="en-US" altLang="ko-KR" sz="1000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756" y="1494075"/>
            <a:ext cx="879735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실습하기</a:t>
            </a:r>
            <a:r>
              <a:rPr lang="en-US" altLang="ko-KR" dirty="0" smtClean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1) virtual box </a:t>
            </a:r>
            <a:r>
              <a:rPr lang="ko-KR" altLang="en-US" dirty="0" err="1" smtClean="0">
                <a:solidFill>
                  <a:schemeClr val="tx1"/>
                </a:solidFill>
              </a:rPr>
              <a:t>포트포워딩</a:t>
            </a:r>
            <a:r>
              <a:rPr lang="ko-KR" altLang="en-US" dirty="0" smtClean="0">
                <a:solidFill>
                  <a:schemeClr val="tx1"/>
                </a:solidFill>
              </a:rPr>
              <a:t> 설정 </a:t>
            </a:r>
            <a:r>
              <a:rPr lang="en-US" altLang="ko-KR" dirty="0" smtClean="0">
                <a:solidFill>
                  <a:schemeClr val="tx1"/>
                </a:solidFill>
              </a:rPr>
              <a:t>: 22(</a:t>
            </a:r>
            <a:r>
              <a:rPr lang="en-US" altLang="ko-KR" dirty="0" err="1" smtClean="0">
                <a:solidFill>
                  <a:schemeClr val="tx1"/>
                </a:solidFill>
              </a:rPr>
              <a:t>ssh</a:t>
            </a:r>
            <a:r>
              <a:rPr lang="en-US" altLang="ko-KR" dirty="0" smtClean="0">
                <a:solidFill>
                  <a:schemeClr val="tx1"/>
                </a:solidFill>
              </a:rPr>
              <a:t>), 80(http), 8080(https), 3306(</a:t>
            </a:r>
            <a:r>
              <a:rPr lang="en-US" altLang="ko-KR" dirty="0" err="1" smtClean="0">
                <a:solidFill>
                  <a:schemeClr val="tx1"/>
                </a:solidFill>
              </a:rPr>
              <a:t>mysql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2) </a:t>
            </a:r>
            <a:r>
              <a:rPr lang="ko-KR" altLang="en-US" dirty="0" smtClean="0">
                <a:solidFill>
                  <a:schemeClr val="tx1"/>
                </a:solidFill>
              </a:rPr>
              <a:t>리눅스 서버에 </a:t>
            </a:r>
            <a:r>
              <a:rPr lang="ko-KR" altLang="en-US" dirty="0" err="1" smtClean="0">
                <a:solidFill>
                  <a:schemeClr val="tx1"/>
                </a:solidFill>
              </a:rPr>
              <a:t>웹서버</a:t>
            </a:r>
            <a:r>
              <a:rPr lang="ko-KR" altLang="en-US" dirty="0" smtClean="0">
                <a:solidFill>
                  <a:schemeClr val="tx1"/>
                </a:solidFill>
              </a:rPr>
              <a:t> 데몬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서비스하는 놈</a:t>
            </a:r>
            <a:r>
              <a:rPr lang="en-US" altLang="ko-KR" dirty="0" smtClean="0">
                <a:solidFill>
                  <a:schemeClr val="tx1"/>
                </a:solidFill>
              </a:rPr>
              <a:t>/apache</a:t>
            </a:r>
            <a:r>
              <a:rPr lang="ko-KR" altLang="en-US" dirty="0" smtClean="0">
                <a:solidFill>
                  <a:schemeClr val="tx1"/>
                </a:solidFill>
              </a:rPr>
              <a:t>설치</a:t>
            </a:r>
            <a:r>
              <a:rPr lang="en-US" altLang="ko-KR" dirty="0" smtClean="0">
                <a:solidFill>
                  <a:schemeClr val="tx1"/>
                </a:solidFill>
              </a:rPr>
              <a:t>) -&gt; </a:t>
            </a:r>
            <a:r>
              <a:rPr lang="ko-KR" altLang="en-US" dirty="0" err="1" smtClean="0">
                <a:solidFill>
                  <a:schemeClr val="tx1"/>
                </a:solidFill>
              </a:rPr>
              <a:t>자기자리</a:t>
            </a:r>
            <a:r>
              <a:rPr lang="en-US" altLang="ko-KR" dirty="0" smtClean="0">
                <a:solidFill>
                  <a:schemeClr val="tx1"/>
                </a:solidFill>
              </a:rPr>
              <a:t>PC, </a:t>
            </a:r>
            <a:r>
              <a:rPr lang="ko-KR" altLang="en-US" dirty="0" smtClean="0">
                <a:solidFill>
                  <a:schemeClr val="tx1"/>
                </a:solidFill>
              </a:rPr>
              <a:t>타인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자리 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에서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3) </a:t>
            </a:r>
            <a:r>
              <a:rPr lang="ko-KR" altLang="en-US" dirty="0" smtClean="0">
                <a:solidFill>
                  <a:schemeClr val="tx1"/>
                </a:solidFill>
              </a:rPr>
              <a:t>리눅스 서버에 보안터미널서비스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ssh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</a:rPr>
              <a:t>설치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err="1" smtClean="0">
                <a:solidFill>
                  <a:schemeClr val="tx1"/>
                </a:solidFill>
              </a:rPr>
              <a:t>자기자리</a:t>
            </a:r>
            <a:r>
              <a:rPr lang="en-US" altLang="ko-KR" dirty="0" smtClean="0">
                <a:solidFill>
                  <a:schemeClr val="tx1"/>
                </a:solidFill>
              </a:rPr>
              <a:t>PC, </a:t>
            </a:r>
            <a:r>
              <a:rPr lang="ko-KR" altLang="en-US" dirty="0" err="1" smtClean="0">
                <a:solidFill>
                  <a:schemeClr val="tx1"/>
                </a:solidFill>
              </a:rPr>
              <a:t>타인자리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에서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 smtClean="0">
                <a:solidFill>
                  <a:schemeClr val="tx1"/>
                </a:solidFill>
              </a:rPr>
              <a:t>4) NPP</a:t>
            </a:r>
            <a:r>
              <a:rPr lang="ko-KR" altLang="en-US" dirty="0" smtClean="0">
                <a:solidFill>
                  <a:schemeClr val="tx1"/>
                </a:solidFill>
              </a:rPr>
              <a:t>설치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err="1" smtClean="0">
                <a:solidFill>
                  <a:schemeClr val="tx1"/>
                </a:solidFill>
              </a:rPr>
              <a:t>각종셋팅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</a:rPr>
              <a:t>자기자리</a:t>
            </a:r>
            <a:r>
              <a:rPr lang="en-US" altLang="ko-KR" dirty="0" smtClean="0">
                <a:solidFill>
                  <a:schemeClr val="tx1"/>
                </a:solidFill>
              </a:rPr>
              <a:t>PC, </a:t>
            </a:r>
            <a:r>
              <a:rPr lang="ko-KR" altLang="en-US" dirty="0" err="1" smtClean="0">
                <a:solidFill>
                  <a:schemeClr val="tx1"/>
                </a:solidFill>
              </a:rPr>
              <a:t>타인자리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에서 체크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</a:rPr>
              <a:t>본인의 </a:t>
            </a:r>
            <a:r>
              <a:rPr lang="en-US" altLang="ko-KR" dirty="0" smtClean="0">
                <a:solidFill>
                  <a:schemeClr val="tx1"/>
                </a:solidFill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</a:rPr>
              <a:t>의 </a:t>
            </a:r>
            <a:r>
              <a:rPr lang="en-US" altLang="ko-KR" dirty="0" smtClean="0">
                <a:solidFill>
                  <a:schemeClr val="tx1"/>
                </a:solidFill>
              </a:rPr>
              <a:t>IP</a:t>
            </a:r>
            <a:r>
              <a:rPr lang="ko-KR" altLang="en-US" dirty="0" smtClean="0">
                <a:solidFill>
                  <a:schemeClr val="tx1"/>
                </a:solidFill>
              </a:rPr>
              <a:t>를 조사하고 모든 </a:t>
            </a:r>
            <a:r>
              <a:rPr lang="ko-KR" altLang="en-US" dirty="0" err="1" smtClean="0">
                <a:solidFill>
                  <a:schemeClr val="tx1"/>
                </a:solidFill>
              </a:rPr>
              <a:t>셋팅을</a:t>
            </a:r>
            <a:r>
              <a:rPr lang="ko-KR" altLang="en-US" dirty="0" smtClean="0">
                <a:solidFill>
                  <a:schemeClr val="tx1"/>
                </a:solidFill>
              </a:rPr>
              <a:t> 다 해둘 것</a:t>
            </a:r>
            <a:r>
              <a:rPr lang="en-US" altLang="ko-KR" dirty="0" smtClean="0">
                <a:solidFill>
                  <a:schemeClr val="tx1"/>
                </a:solidFill>
              </a:rPr>
              <a:t>… </a:t>
            </a:r>
            <a:r>
              <a:rPr lang="ko-KR" altLang="en-US" dirty="0" smtClean="0">
                <a:solidFill>
                  <a:schemeClr val="tx1"/>
                </a:solidFill>
              </a:rPr>
              <a:t>교수님의 과제 </a:t>
            </a:r>
            <a:r>
              <a:rPr lang="ko-KR" altLang="en-US" dirty="0" err="1" smtClean="0">
                <a:solidFill>
                  <a:schemeClr val="tx1"/>
                </a:solidFill>
              </a:rPr>
              <a:t>검사때</a:t>
            </a:r>
            <a:r>
              <a:rPr lang="ko-KR" altLang="en-US" dirty="0" smtClean="0">
                <a:solidFill>
                  <a:schemeClr val="tx1"/>
                </a:solidFill>
              </a:rPr>
              <a:t> 본인의 서버에 접속하여 체크함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0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개발환경 구축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2)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클라이언트 사이드 설치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6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kumimoji="0" lang="en-US" altLang="ko-KR" sz="1400" b="1" dirty="0" smtClean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도움되는 정보와 문제해결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문제를 해쳐 나가는 방법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08896" y="1318644"/>
            <a:ext cx="8088351" cy="48544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5" name="Text Box 92"/>
          <p:cNvSpPr txBox="1">
            <a:spLocks noChangeArrowheads="1"/>
          </p:cNvSpPr>
          <p:nvPr/>
        </p:nvSpPr>
        <p:spPr bwMode="auto">
          <a:xfrm>
            <a:off x="1587840" y="1988721"/>
            <a:ext cx="60921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실습 시 앞 과정에서 잘못되었을 경우 뒤에서 문제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(Error)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발생하는 경우가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시간이 소요되더라도 앞 과정에서부터 차근차근 다시 해본다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6" name="Text Box 92"/>
          <p:cNvSpPr txBox="1">
            <a:spLocks noChangeArrowheads="1"/>
          </p:cNvSpPr>
          <p:nvPr/>
        </p:nvSpPr>
        <p:spPr bwMode="auto">
          <a:xfrm>
            <a:off x="1587840" y="3317459"/>
            <a:ext cx="6092128" cy="6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설치가 잘 안되거나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동작이 잘 안 되는 경우라도 편하게 생각을 전환해 보자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고물인가보다 하고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갈아보던가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아니면 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포멧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초기화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하고 리눅스를 다시 설치하든가 </a:t>
            </a:r>
            <a:r>
              <a:rPr kumimoji="0" lang="ko-KR" altLang="en-US" sz="1050" dirty="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극단적으로 해보자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결코 그러한 시행착오 없이 달콤한 결과는 없다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ko-KR" altLang="en-US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43378" y="1726784"/>
            <a:ext cx="6456973" cy="982662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28" name="AutoShape 90"/>
          <p:cNvSpPr>
            <a:spLocks noChangeArrowheads="1"/>
          </p:cNvSpPr>
          <p:nvPr/>
        </p:nvSpPr>
        <p:spPr bwMode="auto">
          <a:xfrm>
            <a:off x="1589891" y="1556822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다시 해본다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43378" y="3049171"/>
            <a:ext cx="6456973" cy="1054100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43378" y="4454109"/>
            <a:ext cx="6456973" cy="132715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20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1" name="AutoShape 90"/>
          <p:cNvSpPr>
            <a:spLocks noChangeArrowheads="1"/>
          </p:cNvSpPr>
          <p:nvPr/>
        </p:nvSpPr>
        <p:spPr bwMode="auto">
          <a:xfrm>
            <a:off x="1587468" y="2852966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생각을 전환해 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2" name="AutoShape 90"/>
          <p:cNvSpPr>
            <a:spLocks noChangeArrowheads="1"/>
          </p:cNvSpPr>
          <p:nvPr/>
        </p:nvSpPr>
        <p:spPr bwMode="auto">
          <a:xfrm>
            <a:off x="1587467" y="4269321"/>
            <a:ext cx="3819043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지식은 교수님이 아니라 검색에서 나온다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 Box 92"/>
          <p:cNvSpPr txBox="1">
            <a:spLocks noChangeArrowheads="1"/>
          </p:cNvSpPr>
          <p:nvPr/>
        </p:nvSpPr>
        <p:spPr bwMode="auto">
          <a:xfrm>
            <a:off x="1587840" y="4708109"/>
            <a:ext cx="609212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의외로 학우님들과 동일한 문제로 고생하는 사람이 지구상에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PC,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스마트폰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패드로 맛 집과 연예인만 검색하지 말고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지식거리를 수시로 검색하라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해결이 안되었다면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슈퍼맨 학우들에게 도움을 요청하라</a:t>
            </a:r>
            <a:endParaRPr kumimoji="0" lang="en-US" altLang="ko-KR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정말 안 된다면 교수 실로 와라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먼지 나게 맞으면서 배워보자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5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37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400" dirty="0" smtClean="0"/>
              <a:t>1)</a:t>
            </a:r>
            <a:r>
              <a:rPr lang="ko-KR" altLang="en-US" sz="1400" dirty="0" smtClean="0"/>
              <a:t>금일 배운 내용을 자필로 작성하시오</a:t>
            </a:r>
            <a:endParaRPr lang="en-US" altLang="ko-KR" sz="1400" dirty="0" smtClean="0"/>
          </a:p>
          <a:p>
            <a:pPr>
              <a:spcBef>
                <a:spcPct val="0"/>
              </a:spcBef>
            </a:pPr>
            <a:endParaRPr lang="en-US" altLang="ko-KR" sz="1400" dirty="0" smtClean="0"/>
          </a:p>
          <a:p>
            <a:pPr>
              <a:spcBef>
                <a:spcPct val="0"/>
              </a:spcBef>
            </a:pPr>
            <a:endParaRPr lang="en-US" altLang="ko-KR" sz="1400" dirty="0"/>
          </a:p>
          <a:p>
            <a:pPr>
              <a:spcBef>
                <a:spcPct val="0"/>
              </a:spcBef>
            </a:pPr>
            <a:r>
              <a:rPr lang="en-US" altLang="ko-KR" sz="1400" dirty="0" smtClean="0"/>
              <a:t>2)</a:t>
            </a:r>
            <a:r>
              <a:rPr lang="ko-KR" altLang="en-US" sz="1400" dirty="0" smtClean="0"/>
              <a:t>금일 </a:t>
            </a:r>
            <a:r>
              <a:rPr lang="ko-KR" altLang="en-US" sz="1400" dirty="0" err="1" smtClean="0"/>
              <a:t>수업중</a:t>
            </a:r>
            <a:r>
              <a:rPr lang="ko-KR" altLang="en-US" sz="1400" dirty="0" smtClean="0"/>
              <a:t> 나온 그 많은 용어를 좀더 </a:t>
            </a:r>
            <a:r>
              <a:rPr lang="ko-KR" altLang="en-US" sz="1400" dirty="0" err="1" smtClean="0"/>
              <a:t>구글링하여</a:t>
            </a:r>
            <a:r>
              <a:rPr lang="ko-KR" altLang="en-US" sz="1400" dirty="0" smtClean="0"/>
              <a:t> 자필로 작성하시오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8122" y="1218323"/>
            <a:ext cx="7450138" cy="17802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학습내용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시스템에 접근할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</a:t>
            </a:r>
            <a:r>
              <a:rPr lang="ko-KR" altLang="en-US" sz="1200" dirty="0"/>
              <a:t> 사용자와 그룹의 개념을 이해하고 사용자 관리를 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사용자 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시스템을 다룰 수 있는 권한이 다름을 알고</a:t>
            </a:r>
            <a:r>
              <a:rPr lang="en-US" altLang="ko-KR" sz="1200" dirty="0"/>
              <a:t>, </a:t>
            </a:r>
            <a:r>
              <a:rPr lang="ko-KR" altLang="en-US" sz="1200" dirty="0"/>
              <a:t>권한을 얻는 방법을 이해할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필요한 명령어의 도움말을 얻는 방법을 알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3852653"/>
            <a:ext cx="7450138" cy="23527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 </a:t>
            </a:r>
            <a:r>
              <a:rPr lang="en-US" altLang="ko-KR" sz="1200" dirty="0"/>
              <a:t>OS</a:t>
            </a:r>
            <a:r>
              <a:rPr lang="ko-KR" altLang="en-US" sz="1200" dirty="0"/>
              <a:t>에서 제어판의 사용자 계정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 등에 대하여 검색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윈도우의 “제어판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프로그램</a:t>
            </a:r>
            <a:r>
              <a:rPr lang="en-US" altLang="ko-KR" sz="1200" dirty="0"/>
              <a:t>-&gt;</a:t>
            </a:r>
            <a:r>
              <a:rPr lang="ko-KR" altLang="en-US" sz="1200" dirty="0"/>
              <a:t>윈도우 기능 켜기</a:t>
            </a:r>
            <a:r>
              <a:rPr lang="en-US" altLang="ko-KR" sz="1200" dirty="0"/>
              <a:t>/</a:t>
            </a:r>
            <a:r>
              <a:rPr lang="ko-KR" altLang="en-US" sz="1200" dirty="0"/>
              <a:t>끄기”에서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서버와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클라이언트에 대하여 무슨 기능인지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사용실습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Root, Administrator(Admin)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TCP/IP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, IP,PORT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DHCP, NAT, Static IP(</a:t>
            </a:r>
            <a:r>
              <a:rPr lang="ko-KR" altLang="en-US" sz="1200" dirty="0"/>
              <a:t>고정</a:t>
            </a:r>
            <a:r>
              <a:rPr lang="en-US" altLang="ko-KR" sz="1200" dirty="0"/>
              <a:t>IP), Port forwarding </a:t>
            </a:r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765717"/>
            <a:ext cx="9061444" cy="539015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Further 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83" y="1075189"/>
            <a:ext cx="5534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ko-KR" sz="2000" dirty="0" smtClean="0"/>
          </a:p>
          <a:p>
            <a:pPr>
              <a:spcBef>
                <a:spcPct val="0"/>
              </a:spcBef>
            </a:pPr>
            <a:r>
              <a:rPr lang="en-US" altLang="ko-KR" sz="2000" dirty="0" smtClean="0"/>
              <a:t>1. </a:t>
            </a:r>
            <a:r>
              <a:rPr lang="ko-KR" altLang="en-US" sz="2000" dirty="0" smtClean="0"/>
              <a:t>클라이언트 서버 환경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 smtClean="0"/>
              <a:t>1)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2) </a:t>
            </a:r>
            <a:r>
              <a:rPr lang="ko-KR" altLang="en-US" dirty="0" smtClean="0"/>
              <a:t>서버 운영체계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유닉스와 </a:t>
            </a:r>
            <a:r>
              <a:rPr lang="ko-KR" altLang="en-US" dirty="0"/>
              <a:t>리눅스 비교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데스크탑</a:t>
            </a:r>
            <a:r>
              <a:rPr lang="ko-KR" altLang="en-US" dirty="0" smtClean="0"/>
              <a:t> 형식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서버 형식 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5) </a:t>
            </a:r>
            <a:r>
              <a:rPr lang="ko-KR" altLang="en-US" dirty="0" smtClean="0"/>
              <a:t>실제 서버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가상서버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sz="2000" dirty="0" smtClean="0"/>
          </a:p>
          <a:p>
            <a:pPr>
              <a:spcBef>
                <a:spcPct val="0"/>
              </a:spcBef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개발환경 구축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 smtClean="0"/>
              <a:t>서버 사이드 설치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   - </a:t>
            </a:r>
            <a:r>
              <a:rPr lang="ko-KR" altLang="en-US" dirty="0" smtClean="0"/>
              <a:t>운영체계 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리눅스 설치</a:t>
            </a:r>
            <a:r>
              <a:rPr lang="en-US" altLang="ko-KR" dirty="0" smtClean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네트워크 설정 및 터미널 연결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err="1" smtClean="0"/>
              <a:t>웹서버</a:t>
            </a:r>
            <a:r>
              <a:rPr lang="ko-KR" altLang="en-US" dirty="0" smtClean="0"/>
              <a:t> 데몬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</a:t>
            </a:r>
            <a:r>
              <a:rPr lang="en-US" altLang="ko-KR" dirty="0" smtClean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- </a:t>
            </a:r>
            <a:r>
              <a:rPr lang="ko-KR" altLang="en-US" dirty="0" smtClean="0"/>
              <a:t>서버의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데이터베이스와 연결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나중에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 smtClean="0"/>
              <a:t>클라이언트 사이드 설치 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추후 때가 되면 함</a:t>
            </a:r>
            <a:r>
              <a:rPr lang="en-US" altLang="ko-KR" dirty="0" smtClean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</a:t>
            </a:r>
            <a:r>
              <a:rPr lang="en-US" altLang="ko-KR" dirty="0" smtClean="0"/>
              <a:t>   - NPP</a:t>
            </a:r>
            <a:r>
              <a:rPr lang="ko-KR" altLang="en-US" dirty="0" smtClean="0"/>
              <a:t>를 이용한 서버측 실행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 smtClean="0"/>
              <a:t>이클립스를 이용한 서버측 배포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sz="2000" dirty="0" smtClean="0"/>
          </a:p>
          <a:p>
            <a:pPr>
              <a:spcBef>
                <a:spcPct val="0"/>
              </a:spcBef>
            </a:pPr>
            <a:r>
              <a:rPr lang="en-US" altLang="ko-KR" sz="2000" dirty="0" smtClean="0"/>
              <a:t>3</a:t>
            </a:r>
            <a:r>
              <a:rPr lang="en-US" altLang="ko-KR" sz="2000" dirty="0"/>
              <a:t>. </a:t>
            </a:r>
            <a:r>
              <a:rPr lang="ko-KR" altLang="en-US" sz="2000" dirty="0"/>
              <a:t>도움되는 정보와 문제해결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 smtClean="0"/>
              <a:t>문제를 해쳐 나가는 방법</a:t>
            </a: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818918"/>
            <a:ext cx="7450138" cy="32092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리눅스는</a:t>
            </a:r>
            <a:r>
              <a:rPr lang="ko-KR" altLang="en-US" sz="1200" dirty="0"/>
              <a:t> 기업이나 공공기관</a:t>
            </a:r>
            <a:r>
              <a:rPr lang="en-US" altLang="ko-KR" sz="1200" dirty="0"/>
              <a:t>, </a:t>
            </a:r>
            <a:r>
              <a:rPr lang="ko-KR" altLang="en-US" sz="1200" dirty="0"/>
              <a:t>학교 등 </a:t>
            </a:r>
            <a:r>
              <a:rPr lang="ko-KR" altLang="en-US" sz="1200" dirty="0">
                <a:solidFill>
                  <a:srgbClr val="FF0000"/>
                </a:solidFill>
              </a:rPr>
              <a:t>정보시스템 서비스를 제공하는 서버의 운영체계</a:t>
            </a:r>
            <a:r>
              <a:rPr lang="ko-KR" altLang="en-US" sz="1200" dirty="0"/>
              <a:t>로 많이 사용되는 소프트웨어이다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리눅스 운영체계를 개인용 </a:t>
            </a:r>
            <a:r>
              <a:rPr lang="en-US" altLang="ko-KR" sz="1200" dirty="0"/>
              <a:t>PC</a:t>
            </a:r>
            <a:r>
              <a:rPr lang="ko-KR" altLang="en-US" sz="1200" dirty="0"/>
              <a:t>의 윈도우 운영체계를 대신하는 운영체계로 사용할 수도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또한 스마트폰에서 많이 사용되는 안드로이드 운영체계에 기본 바탕은 리눅스로 구성되어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본 과목에서는 </a:t>
            </a:r>
            <a:r>
              <a:rPr lang="ko-KR" altLang="en-US" sz="1200" dirty="0">
                <a:solidFill>
                  <a:srgbClr val="FF0000"/>
                </a:solidFill>
              </a:rPr>
              <a:t>서버형식의 리눅스 운영체계를 사용하는 방법 및 이를 활용하여 쉘 프로그램을 다루는 방법</a:t>
            </a:r>
            <a:r>
              <a:rPr lang="ko-KR" altLang="en-US" sz="1200" dirty="0"/>
              <a:t>을 배우고 실습한다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본 단원에서는 운영체계</a:t>
            </a:r>
            <a:r>
              <a:rPr lang="en-US" altLang="ko-KR" sz="1200" dirty="0"/>
              <a:t>, </a:t>
            </a:r>
            <a:r>
              <a:rPr lang="ko-KR" altLang="en-US" sz="1200" dirty="0"/>
              <a:t>서버 등 관련용어를 정리하고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리눅스 운영체계를 설치하고 이 시스템에 접속하여 간단한 활용을 하는 </a:t>
            </a:r>
            <a:r>
              <a:rPr lang="ko-KR" altLang="en-US" sz="1200" dirty="0" smtClean="0"/>
              <a:t>부분은 기본이며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이를 활용한 개발환경을 구축한다</a:t>
            </a:r>
            <a:r>
              <a:rPr lang="en-US" altLang="ko-KR" sz="1200" dirty="0" smtClean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86106"/>
            <a:ext cx="7450138" cy="21948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유닉스와 </a:t>
            </a:r>
            <a:r>
              <a:rPr lang="ko-KR" altLang="en-US" sz="1200" dirty="0" err="1"/>
              <a:t>리눅스라는</a:t>
            </a:r>
            <a:r>
              <a:rPr lang="ko-KR" altLang="en-US" sz="1200" dirty="0"/>
              <a:t> </a:t>
            </a:r>
            <a:r>
              <a:rPr lang="en-US" altLang="ko-KR" sz="1200" dirty="0"/>
              <a:t>OS</a:t>
            </a:r>
            <a:r>
              <a:rPr lang="ko-KR" altLang="en-US" sz="1200" dirty="0"/>
              <a:t>를 정의할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ko-KR" altLang="en-US" sz="1200" dirty="0" err="1"/>
              <a:t>리눅스의</a:t>
            </a:r>
            <a:r>
              <a:rPr lang="ko-KR" altLang="en-US" sz="1200" dirty="0"/>
              <a:t> 종류인 데스크 탑 형식과 본 과목에서 학습하는 서버형식에 대하여 설명할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실습학습 중 어렵거나 혼자서 수행하기 어려울 때 게시판 등 커뮤니티 활용 및 웹사이트 검색 등 도움되는 정보와 문제해결방법을 고안할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클라이언트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서버환경의</a:t>
            </a:r>
            <a:r>
              <a:rPr lang="ko-KR" altLang="en-US" sz="1200" dirty="0" smtClean="0"/>
              <a:t> 개발자 환경을 스스로 구축할 </a:t>
            </a:r>
            <a:r>
              <a:rPr lang="ko-KR" altLang="en-US" sz="1200" dirty="0"/>
              <a:t>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“유닉스”와 “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”라는 단어를 웹 검색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등</a:t>
            </a:r>
            <a:r>
              <a:rPr lang="en-US" altLang="ko-KR" sz="1200" dirty="0"/>
              <a:t>).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일반적으로 “서버”라고 지칭하는 시스템의 의미를 조사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“</a:t>
            </a:r>
            <a:r>
              <a:rPr lang="ko-KR" altLang="en-US" sz="1200" dirty="0" err="1"/>
              <a:t>우분투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ubuntu</a:t>
            </a:r>
            <a:r>
              <a:rPr lang="en-US" altLang="ko-KR" sz="1200" dirty="0"/>
              <a:t>)”</a:t>
            </a:r>
            <a:r>
              <a:rPr lang="ko-KR" altLang="en-US" sz="1200" dirty="0"/>
              <a:t>라는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종류를 웹 검색을 통하여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우분투 웹사이트에 가서 정보를 검색</a:t>
            </a:r>
            <a:r>
              <a:rPr lang="en-US" altLang="ko-KR" sz="1200" dirty="0"/>
              <a:t>. 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클라이언트와 서버</a:t>
            </a:r>
            <a:r>
              <a:rPr lang="en-US" altLang="ko-KR" sz="1200" dirty="0"/>
              <a:t>(Server)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운영체계</a:t>
            </a:r>
            <a:r>
              <a:rPr lang="en-US" altLang="ko-KR" sz="1200" dirty="0"/>
              <a:t>(OS)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GUI </a:t>
            </a:r>
            <a:r>
              <a:rPr lang="en-US" altLang="ko-KR" sz="1200" dirty="0"/>
              <a:t>(Graphical User Interface)  TUI(Text</a:t>
            </a:r>
            <a:r>
              <a:rPr lang="ko-KR" altLang="en-US" sz="1200" dirty="0"/>
              <a:t> </a:t>
            </a:r>
            <a:r>
              <a:rPr lang="en-US" altLang="ko-KR" sz="1200" dirty="0"/>
              <a:t>User</a:t>
            </a:r>
            <a:r>
              <a:rPr lang="ko-KR" altLang="en-US" sz="1200" dirty="0"/>
              <a:t> </a:t>
            </a:r>
            <a:r>
              <a:rPr lang="en-US" altLang="ko-KR" sz="1200" dirty="0"/>
              <a:t>Interface</a:t>
            </a:r>
            <a:r>
              <a:rPr lang="en-US" altLang="ko-KR" sz="120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네트워크 기본 이론을 조사하고 모르는 용어 정리</a:t>
            </a:r>
            <a:r>
              <a:rPr lang="en-US" altLang="ko-KR" sz="1200" dirty="0" smtClean="0"/>
              <a:t>(IP,</a:t>
            </a:r>
            <a:r>
              <a:rPr lang="ko-KR" altLang="en-US" sz="1200" dirty="0" smtClean="0"/>
              <a:t>라우팅</a:t>
            </a:r>
            <a:r>
              <a:rPr lang="en-US" altLang="ko-KR" sz="1200" dirty="0" smtClean="0"/>
              <a:t>,DNS, NAT/</a:t>
            </a:r>
            <a:r>
              <a:rPr lang="ko-KR" altLang="en-US" sz="1200" dirty="0" smtClean="0"/>
              <a:t>고정</a:t>
            </a:r>
            <a:r>
              <a:rPr lang="en-US" altLang="ko-KR" sz="1200" dirty="0" smtClean="0"/>
              <a:t>IP, </a:t>
            </a:r>
            <a:r>
              <a:rPr lang="ko-KR" altLang="en-US" sz="1200" dirty="0" smtClean="0"/>
              <a:t>공인</a:t>
            </a:r>
            <a:r>
              <a:rPr lang="en-US" altLang="ko-KR" sz="1200" dirty="0" smtClean="0"/>
              <a:t>IP/</a:t>
            </a:r>
            <a:r>
              <a:rPr lang="ko-KR" altLang="en-US" sz="1200" dirty="0" smtClean="0"/>
              <a:t>사설</a:t>
            </a:r>
            <a:r>
              <a:rPr lang="en-US" altLang="ko-KR" sz="1200" dirty="0" smtClean="0"/>
              <a:t>IP, </a:t>
            </a:r>
            <a:r>
              <a:rPr lang="ko-KR" altLang="en-US" sz="1200" dirty="0" err="1" smtClean="0"/>
              <a:t>포트포워딩</a:t>
            </a:r>
            <a:r>
              <a:rPr lang="en-US" altLang="ko-KR" sz="120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 smtClean="0"/>
              <a:t>Ssh</a:t>
            </a:r>
            <a:r>
              <a:rPr lang="en-US" altLang="ko-KR" sz="1200" dirty="0" smtClean="0"/>
              <a:t>, putty, </a:t>
            </a:r>
            <a:r>
              <a:rPr lang="ko-KR" altLang="en-US" sz="1200" dirty="0" smtClean="0"/>
              <a:t>포트</a:t>
            </a:r>
            <a:r>
              <a:rPr lang="en-US" altLang="ko-KR" sz="1200" dirty="0" smtClean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 smtClean="0"/>
              <a:t>웹서버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(Apache), WAS (Tomcat),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개요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777" y="1337006"/>
            <a:ext cx="8250079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일상적 정보처리 시스템은 클라이언트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서버 환경으로 구성되어 있음</a:t>
            </a:r>
            <a:r>
              <a:rPr lang="en-US" altLang="ko-KR" dirty="0" smtClean="0"/>
              <a:t>( vs Standalone)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클라이언트는 사용자에게 보여지는 부분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클라이언트가 수행할 수 있는 서비스를 지원하는 부분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5196498" y="2417885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6509544" y="2417884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화살표 연결선 13"/>
          <p:cNvCxnSpPr/>
          <p:nvPr/>
        </p:nvCxnSpPr>
        <p:spPr bwMode="auto">
          <a:xfrm>
            <a:off x="5196498" y="3868615"/>
            <a:ext cx="1313046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349706" y="4090256"/>
            <a:ext cx="1088760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통신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인터넷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95" y="2549769"/>
            <a:ext cx="2491072" cy="16593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3" y="2305076"/>
            <a:ext cx="2515110" cy="905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47" y="4209145"/>
            <a:ext cx="1196468" cy="6240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55" y="3012853"/>
            <a:ext cx="1585447" cy="11962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75" y="2281069"/>
            <a:ext cx="1430581" cy="6910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915" y="4936788"/>
            <a:ext cx="976862" cy="1519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0" y="5343666"/>
            <a:ext cx="4237652" cy="111225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712" y="3210684"/>
            <a:ext cx="2424906" cy="20884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6663" y="2607664"/>
            <a:ext cx="744114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Client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14768" y="2742070"/>
            <a:ext cx="802079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운영체계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클라이언트는 화면에 보이는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기기의 다양한 기능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중심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데이터처리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중심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안정성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서버의 운영체계는</a:t>
            </a:r>
            <a:r>
              <a:rPr lang="en-US" altLang="ko-KR" dirty="0" smtClean="0"/>
              <a:t>?  Windows</a:t>
            </a:r>
            <a:r>
              <a:rPr lang="ko-KR" altLang="en-US" dirty="0" smtClean="0"/>
              <a:t>보다는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/Unix</a:t>
            </a:r>
            <a:r>
              <a:rPr lang="ko-KR" altLang="en-US" dirty="0" smtClean="0"/>
              <a:t>가 유리하며 </a:t>
            </a:r>
            <a:r>
              <a:rPr lang="en-US" altLang="ko-KR" dirty="0" smtClean="0"/>
              <a:t>90%</a:t>
            </a:r>
            <a:r>
              <a:rPr lang="ko-KR" altLang="en-US" dirty="0" smtClean="0"/>
              <a:t>이상을 차지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앞으로 교안에 나오는 그림 뜯어 붙인 내용은 교재 내용임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82" y="2928861"/>
            <a:ext cx="8355003" cy="33087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06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운영체계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클라이언트는 화면에 보이는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기기의 다양한 기능 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중심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서버는 데이터처리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중심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안정성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서버의 운영체계는</a:t>
            </a:r>
            <a:r>
              <a:rPr lang="en-US" altLang="ko-KR" dirty="0" smtClean="0"/>
              <a:t>?  Windows</a:t>
            </a:r>
            <a:r>
              <a:rPr lang="ko-KR" altLang="en-US" dirty="0" smtClean="0"/>
              <a:t>보다는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/Unix</a:t>
            </a:r>
            <a:r>
              <a:rPr lang="ko-KR" altLang="en-US" dirty="0" smtClean="0"/>
              <a:t>가 유리하며 </a:t>
            </a:r>
            <a:r>
              <a:rPr lang="en-US" altLang="ko-KR" dirty="0" smtClean="0"/>
              <a:t>90%</a:t>
            </a:r>
            <a:r>
              <a:rPr lang="ko-KR" altLang="en-US" smtClean="0"/>
              <a:t>이상을 차지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31" y="2258274"/>
            <a:ext cx="5965909" cy="40274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25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 smtClean="0">
                  <a:solidFill>
                    <a:schemeClr val="tx1"/>
                  </a:solidFill>
                  <a:latin typeface="+mn-ea"/>
                </a:rPr>
                <a:t>클라이언트 서버 환경</a:t>
              </a:r>
              <a:endParaRPr kumimoji="0"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 smtClean="0">
                  <a:solidFill>
                    <a:schemeClr val="tx1"/>
                  </a:solidFill>
                  <a:latin typeface="+mn-ea"/>
                </a:rPr>
                <a:t>3) </a:t>
              </a:r>
              <a:r>
                <a:rPr kumimoji="0" lang="ko-KR" altLang="en-US" sz="1300" b="1" dirty="0" smtClean="0">
                  <a:solidFill>
                    <a:schemeClr val="tx1"/>
                  </a:solidFill>
                  <a:latin typeface="+mn-ea"/>
                </a:rPr>
                <a:t>유닉스와 리눅스 비교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96912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유닉스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안정성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대용량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기존의 강자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코어 업무</a:t>
            </a:r>
            <a:r>
              <a:rPr lang="en-US" altLang="ko-KR" dirty="0" smtClean="0"/>
              <a:t>(</a:t>
            </a:r>
            <a:r>
              <a:rPr lang="ko-KR" altLang="en-US" dirty="0" smtClean="0"/>
              <a:t>금융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계정계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국방 </a:t>
            </a:r>
            <a:r>
              <a:rPr lang="en-US" altLang="ko-KR" dirty="0" smtClean="0"/>
              <a:t>…)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리눅스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오픈소스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최근에 서버의 </a:t>
            </a:r>
            <a:r>
              <a:rPr lang="en-US" altLang="ko-KR" dirty="0" smtClean="0"/>
              <a:t>OS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신흥강자</a:t>
            </a:r>
            <a:r>
              <a:rPr lang="en-US" altLang="ko-KR" dirty="0" smtClean="0"/>
              <a:t>, SMB</a:t>
            </a:r>
            <a:r>
              <a:rPr lang="ko-KR" altLang="en-US" dirty="0" smtClean="0"/>
              <a:t>는 당연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업무도 많이 변환</a:t>
            </a:r>
            <a:r>
              <a:rPr lang="en-US" altLang="ko-KR" dirty="0" smtClean="0"/>
              <a:t>(U2L)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6" y="2095756"/>
            <a:ext cx="8637234" cy="3870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22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45611</TotalTime>
  <Words>2568</Words>
  <Application>Microsoft Office PowerPoint</Application>
  <PresentationFormat>A4 용지(210x297mm)</PresentationFormat>
  <Paragraphs>317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가는각진제목체</vt:lpstr>
      <vt:lpstr>굴림</vt:lpstr>
      <vt:lpstr>돋움</vt:lpstr>
      <vt:lpstr>맑은 고딕</vt:lpstr>
      <vt:lpstr>Arial</vt:lpstr>
      <vt:lpstr>Franklin Gothic Book</vt:lpstr>
      <vt:lpstr>Wingdings</vt:lpstr>
      <vt:lpstr>1_Default Design</vt:lpstr>
      <vt:lpstr>기본 디자인</vt:lpstr>
      <vt:lpstr>3_Default Design</vt:lpstr>
      <vt:lpstr>1. 리눅스 개발환경 만들기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홍필두</cp:lastModifiedBy>
  <cp:revision>2810</cp:revision>
  <cp:lastPrinted>2015-10-28T04:44:44Z</cp:lastPrinted>
  <dcterms:created xsi:type="dcterms:W3CDTF">2003-10-22T07:02:37Z</dcterms:created>
  <dcterms:modified xsi:type="dcterms:W3CDTF">2022-03-24T08:44:13Z</dcterms:modified>
</cp:coreProperties>
</file>